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319" r:id="rId46"/>
    <p:sldId id="320" r:id="rId47"/>
    <p:sldId id="326" r:id="rId48"/>
    <p:sldId id="321" r:id="rId49"/>
    <p:sldId id="322" r:id="rId50"/>
    <p:sldId id="323" r:id="rId51"/>
    <p:sldId id="327" r:id="rId52"/>
    <p:sldId id="328" r:id="rId53"/>
    <p:sldId id="324" r:id="rId54"/>
    <p:sldId id="325" r:id="rId55"/>
    <p:sldId id="329" r:id="rId56"/>
    <p:sldId id="288" r:id="rId57"/>
    <p:sldId id="289" r:id="rId58"/>
    <p:sldId id="290" r:id="rId59"/>
    <p:sldId id="291" r:id="rId60"/>
    <p:sldId id="292" r:id="rId61"/>
    <p:sldId id="293" r:id="rId62"/>
    <p:sldId id="294" r:id="rId63"/>
    <p:sldId id="295" r:id="rId64"/>
    <p:sldId id="296" r:id="rId65"/>
    <p:sldId id="297" r:id="rId66"/>
    <p:sldId id="298" r:id="rId67"/>
    <p:sldId id="304" r:id="rId68"/>
    <p:sldId id="305" r:id="rId69"/>
    <p:sldId id="299" r:id="rId70"/>
    <p:sldId id="300" r:id="rId71"/>
    <p:sldId id="301" r:id="rId72"/>
    <p:sldId id="302" r:id="rId73"/>
    <p:sldId id="350" r:id="rId74"/>
    <p:sldId id="330" r:id="rId75"/>
    <p:sldId id="331" r:id="rId76"/>
    <p:sldId id="332" r:id="rId77"/>
    <p:sldId id="333" r:id="rId78"/>
    <p:sldId id="334" r:id="rId79"/>
    <p:sldId id="335" r:id="rId80"/>
    <p:sldId id="343" r:id="rId81"/>
    <p:sldId id="336" r:id="rId82"/>
    <p:sldId id="337" r:id="rId83"/>
    <p:sldId id="338" r:id="rId84"/>
    <p:sldId id="339" r:id="rId85"/>
    <p:sldId id="340" r:id="rId86"/>
    <p:sldId id="341" r:id="rId87"/>
    <p:sldId id="344" r:id="rId88"/>
    <p:sldId id="345" r:id="rId89"/>
    <p:sldId id="346" r:id="rId90"/>
    <p:sldId id="347" r:id="rId91"/>
    <p:sldId id="348" r:id="rId92"/>
    <p:sldId id="349" r:id="rId93"/>
    <p:sldId id="286"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25A3B-786B-43E3-B636-20845F26780D}"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2EBF90BC-5E79-4FD6-B9BB-93B712A0B9F0}">
      <dgm:prSet custT="1"/>
      <dgm:spPr/>
      <dgm:t>
        <a:bodyPr/>
        <a:lstStyle/>
        <a:p>
          <a:pPr rtl="0"/>
          <a:r>
            <a:rPr lang="en-US" sz="1100" dirty="0" smtClean="0"/>
            <a:t>In case of individual observations, Standard Deviation can be computed in any of the two ways</a:t>
          </a:r>
          <a:r>
            <a:rPr lang="en-US" sz="1000" dirty="0" smtClean="0"/>
            <a:t>:</a:t>
          </a:r>
          <a:endParaRPr lang="en-US" sz="1000" dirty="0"/>
        </a:p>
      </dgm:t>
    </dgm:pt>
    <dgm:pt modelId="{AA59CA24-DB32-47F4-88E2-344EED882F87}" type="parTrans" cxnId="{FD6EDE84-7CC1-4BDF-89D1-0E9333AB5D01}">
      <dgm:prSet/>
      <dgm:spPr/>
      <dgm:t>
        <a:bodyPr/>
        <a:lstStyle/>
        <a:p>
          <a:endParaRPr lang="en-US"/>
        </a:p>
      </dgm:t>
    </dgm:pt>
    <dgm:pt modelId="{084E9E19-1F83-4353-A814-DD17B0D5C998}" type="sibTrans" cxnId="{FD6EDE84-7CC1-4BDF-89D1-0E9333AB5D01}">
      <dgm:prSet/>
      <dgm:spPr/>
      <dgm:t>
        <a:bodyPr/>
        <a:lstStyle/>
        <a:p>
          <a:endParaRPr lang="en-US"/>
        </a:p>
      </dgm:t>
    </dgm:pt>
    <dgm:pt modelId="{454165EA-9DDA-42B1-993B-6672B9317A30}">
      <dgm:prSet custT="1"/>
      <dgm:spPr/>
      <dgm:t>
        <a:bodyPr/>
        <a:lstStyle/>
        <a:p>
          <a:pPr rtl="0"/>
          <a:r>
            <a:rPr lang="en-US" sz="1100" dirty="0" smtClean="0"/>
            <a:t>1. Take the deviation of the items from the actual mean</a:t>
          </a:r>
          <a:endParaRPr lang="en-US" sz="1100" dirty="0"/>
        </a:p>
      </dgm:t>
    </dgm:pt>
    <dgm:pt modelId="{E6E672CF-532A-4C85-8DC9-1D97A2DEEDD8}" type="parTrans" cxnId="{282E553C-8CDC-4830-BE1C-56780D603136}">
      <dgm:prSet/>
      <dgm:spPr/>
      <dgm:t>
        <a:bodyPr/>
        <a:lstStyle/>
        <a:p>
          <a:endParaRPr lang="en-US"/>
        </a:p>
      </dgm:t>
    </dgm:pt>
    <dgm:pt modelId="{0C10FB45-5A4A-4AFF-A26B-B65239661F26}" type="sibTrans" cxnId="{282E553C-8CDC-4830-BE1C-56780D603136}">
      <dgm:prSet/>
      <dgm:spPr/>
      <dgm:t>
        <a:bodyPr/>
        <a:lstStyle/>
        <a:p>
          <a:endParaRPr lang="en-US"/>
        </a:p>
      </dgm:t>
    </dgm:pt>
    <dgm:pt modelId="{546DCE2F-9AA6-4688-83A4-DF5942989D14}">
      <dgm:prSet custT="1"/>
      <dgm:spPr/>
      <dgm:t>
        <a:bodyPr/>
        <a:lstStyle/>
        <a:p>
          <a:pPr rtl="0"/>
          <a:r>
            <a:rPr lang="en-US" sz="1100" dirty="0" smtClean="0"/>
            <a:t>2. Take the deviation of the item from the assumed mean</a:t>
          </a:r>
          <a:endParaRPr lang="en-US" sz="1100" dirty="0"/>
        </a:p>
      </dgm:t>
    </dgm:pt>
    <dgm:pt modelId="{5856353D-746B-42F1-B0F4-90B1C31F7701}" type="parTrans" cxnId="{31AE03B2-300D-4D48-8C37-8593FFAF2972}">
      <dgm:prSet/>
      <dgm:spPr/>
      <dgm:t>
        <a:bodyPr/>
        <a:lstStyle/>
        <a:p>
          <a:endParaRPr lang="en-US"/>
        </a:p>
      </dgm:t>
    </dgm:pt>
    <dgm:pt modelId="{09297D14-2645-4139-B4C7-8DE5012FF817}" type="sibTrans" cxnId="{31AE03B2-300D-4D48-8C37-8593FFAF2972}">
      <dgm:prSet/>
      <dgm:spPr/>
      <dgm:t>
        <a:bodyPr/>
        <a:lstStyle/>
        <a:p>
          <a:endParaRPr lang="en-US"/>
        </a:p>
      </dgm:t>
    </dgm:pt>
    <dgm:pt modelId="{76D93C19-7776-4702-B6A5-A4FB05A84B2E}">
      <dgm:prSet/>
      <dgm:spPr/>
      <dgm:t>
        <a:bodyPr/>
        <a:lstStyle/>
        <a:p>
          <a:pPr rtl="0"/>
          <a:r>
            <a:rPr lang="en-US" dirty="0" smtClean="0"/>
            <a:t>In case of a discrete series, any of the following methods can be used to calculate Standard Deviation:</a:t>
          </a:r>
          <a:endParaRPr lang="en-US" dirty="0"/>
        </a:p>
      </dgm:t>
    </dgm:pt>
    <dgm:pt modelId="{4D2C3072-305A-44DC-8D9D-A62FBE7D6E24}" type="parTrans" cxnId="{4994C412-503B-4A4C-BDF2-25325FE59BE8}">
      <dgm:prSet/>
      <dgm:spPr/>
      <dgm:t>
        <a:bodyPr/>
        <a:lstStyle/>
        <a:p>
          <a:endParaRPr lang="en-US"/>
        </a:p>
      </dgm:t>
    </dgm:pt>
    <dgm:pt modelId="{EFD0682E-ED7F-4976-882A-220DACCC65E5}" type="sibTrans" cxnId="{4994C412-503B-4A4C-BDF2-25325FE59BE8}">
      <dgm:prSet/>
      <dgm:spPr/>
      <dgm:t>
        <a:bodyPr/>
        <a:lstStyle/>
        <a:p>
          <a:endParaRPr lang="en-US"/>
        </a:p>
      </dgm:t>
    </dgm:pt>
    <dgm:pt modelId="{EAD8AC42-2E35-4116-A3FE-42EE08724DB0}">
      <dgm:prSet custT="1"/>
      <dgm:spPr/>
      <dgm:t>
        <a:bodyPr/>
        <a:lstStyle/>
        <a:p>
          <a:pPr rtl="0"/>
          <a:r>
            <a:rPr lang="en-US" sz="1100" dirty="0" smtClean="0"/>
            <a:t>1. Actual mean method</a:t>
          </a:r>
          <a:endParaRPr lang="en-US" sz="1100" dirty="0"/>
        </a:p>
      </dgm:t>
    </dgm:pt>
    <dgm:pt modelId="{B6BA7F7D-BD9A-4477-AE3E-586830CA6ECB}" type="parTrans" cxnId="{7F3A7706-AE79-4E98-889A-53572F2242C8}">
      <dgm:prSet/>
      <dgm:spPr/>
      <dgm:t>
        <a:bodyPr/>
        <a:lstStyle/>
        <a:p>
          <a:endParaRPr lang="en-US"/>
        </a:p>
      </dgm:t>
    </dgm:pt>
    <dgm:pt modelId="{DCA4CE99-4D90-46D8-A031-86712358D4DA}" type="sibTrans" cxnId="{7F3A7706-AE79-4E98-889A-53572F2242C8}">
      <dgm:prSet/>
      <dgm:spPr/>
      <dgm:t>
        <a:bodyPr/>
        <a:lstStyle/>
        <a:p>
          <a:endParaRPr lang="en-US"/>
        </a:p>
      </dgm:t>
    </dgm:pt>
    <dgm:pt modelId="{9618813D-BEC1-4520-A22B-0835D3251F3F}">
      <dgm:prSet custT="1"/>
      <dgm:spPr/>
      <dgm:t>
        <a:bodyPr/>
        <a:lstStyle/>
        <a:p>
          <a:pPr rtl="0"/>
          <a:r>
            <a:rPr lang="en-US" sz="1100" dirty="0" smtClean="0"/>
            <a:t>2. Assumed mean method</a:t>
          </a:r>
          <a:endParaRPr lang="en-US" sz="1100" dirty="0"/>
        </a:p>
      </dgm:t>
    </dgm:pt>
    <dgm:pt modelId="{9EDC4242-7972-4029-8A57-CD6AF402E5B2}" type="parTrans" cxnId="{ADBA9973-FE16-4FFF-AF83-EA8DD105F88D}">
      <dgm:prSet/>
      <dgm:spPr/>
      <dgm:t>
        <a:bodyPr/>
        <a:lstStyle/>
        <a:p>
          <a:endParaRPr lang="en-US"/>
        </a:p>
      </dgm:t>
    </dgm:pt>
    <dgm:pt modelId="{E31C8FE7-E72F-4D27-9337-D69419105CEF}" type="sibTrans" cxnId="{ADBA9973-FE16-4FFF-AF83-EA8DD105F88D}">
      <dgm:prSet/>
      <dgm:spPr/>
      <dgm:t>
        <a:bodyPr/>
        <a:lstStyle/>
        <a:p>
          <a:endParaRPr lang="en-US"/>
        </a:p>
      </dgm:t>
    </dgm:pt>
    <dgm:pt modelId="{990AC041-16D2-4941-8409-5A1396E5456F}">
      <dgm:prSet custT="1"/>
      <dgm:spPr/>
      <dgm:t>
        <a:bodyPr/>
        <a:lstStyle/>
        <a:p>
          <a:pPr rtl="0"/>
          <a:r>
            <a:rPr lang="en-US" sz="1100" dirty="0" smtClean="0"/>
            <a:t>3. Step deviation method</a:t>
          </a:r>
          <a:endParaRPr lang="en-US" sz="1100" dirty="0"/>
        </a:p>
      </dgm:t>
    </dgm:pt>
    <dgm:pt modelId="{9399C7B9-BAF8-4F4D-B2D5-EAEEE4633961}" type="parTrans" cxnId="{3A4EA35F-B97D-4E68-B36F-7C35191432FA}">
      <dgm:prSet/>
      <dgm:spPr/>
      <dgm:t>
        <a:bodyPr/>
        <a:lstStyle/>
        <a:p>
          <a:endParaRPr lang="en-US"/>
        </a:p>
      </dgm:t>
    </dgm:pt>
    <dgm:pt modelId="{56F88E44-C50E-4329-8485-9BF490BF4811}" type="sibTrans" cxnId="{3A4EA35F-B97D-4E68-B36F-7C35191432FA}">
      <dgm:prSet/>
      <dgm:spPr/>
      <dgm:t>
        <a:bodyPr/>
        <a:lstStyle/>
        <a:p>
          <a:endParaRPr lang="en-US"/>
        </a:p>
      </dgm:t>
    </dgm:pt>
    <dgm:pt modelId="{6518401E-F1F7-45A0-BE72-1082A53D040C}" type="pres">
      <dgm:prSet presAssocID="{84A25A3B-786B-43E3-B636-20845F26780D}" presName="compositeShape" presStyleCnt="0">
        <dgm:presLayoutVars>
          <dgm:dir/>
          <dgm:resizeHandles/>
        </dgm:presLayoutVars>
      </dgm:prSet>
      <dgm:spPr/>
      <dgm:t>
        <a:bodyPr/>
        <a:lstStyle/>
        <a:p>
          <a:endParaRPr lang="en-US"/>
        </a:p>
      </dgm:t>
    </dgm:pt>
    <dgm:pt modelId="{EBA6B8DA-8017-4000-A55C-1F143894AD6E}" type="pres">
      <dgm:prSet presAssocID="{84A25A3B-786B-43E3-B636-20845F26780D}" presName="pyramid" presStyleLbl="node1" presStyleIdx="0" presStyleCnt="1"/>
      <dgm:spPr/>
    </dgm:pt>
    <dgm:pt modelId="{593ABC13-3C6B-4901-9890-8FAEC9FAED80}" type="pres">
      <dgm:prSet presAssocID="{84A25A3B-786B-43E3-B636-20845F26780D}" presName="theList" presStyleCnt="0"/>
      <dgm:spPr/>
    </dgm:pt>
    <dgm:pt modelId="{DD96440A-4060-43F7-A95D-ACFBB5C89C29}" type="pres">
      <dgm:prSet presAssocID="{2EBF90BC-5E79-4FD6-B9BB-93B712A0B9F0}" presName="aNode" presStyleLbl="fgAcc1" presStyleIdx="0" presStyleCnt="7" custScaleY="299739">
        <dgm:presLayoutVars>
          <dgm:bulletEnabled val="1"/>
        </dgm:presLayoutVars>
      </dgm:prSet>
      <dgm:spPr/>
      <dgm:t>
        <a:bodyPr/>
        <a:lstStyle/>
        <a:p>
          <a:endParaRPr lang="en-US"/>
        </a:p>
      </dgm:t>
    </dgm:pt>
    <dgm:pt modelId="{802312AF-E321-4608-BA46-F80D3BECB3F5}" type="pres">
      <dgm:prSet presAssocID="{2EBF90BC-5E79-4FD6-B9BB-93B712A0B9F0}" presName="aSpace" presStyleCnt="0"/>
      <dgm:spPr/>
    </dgm:pt>
    <dgm:pt modelId="{E58E1F4E-D827-4CCD-95B6-68127DE182CD}" type="pres">
      <dgm:prSet presAssocID="{454165EA-9DDA-42B1-993B-6672B9317A30}" presName="aNode" presStyleLbl="fgAcc1" presStyleIdx="1" presStyleCnt="7" custScaleY="160630">
        <dgm:presLayoutVars>
          <dgm:bulletEnabled val="1"/>
        </dgm:presLayoutVars>
      </dgm:prSet>
      <dgm:spPr/>
      <dgm:t>
        <a:bodyPr/>
        <a:lstStyle/>
        <a:p>
          <a:endParaRPr lang="en-US"/>
        </a:p>
      </dgm:t>
    </dgm:pt>
    <dgm:pt modelId="{F7646B0A-6D44-472C-A328-8B1AAAE2AC5B}" type="pres">
      <dgm:prSet presAssocID="{454165EA-9DDA-42B1-993B-6672B9317A30}" presName="aSpace" presStyleCnt="0"/>
      <dgm:spPr/>
    </dgm:pt>
    <dgm:pt modelId="{9ED7BAFD-DF5E-49CE-9341-56352D33C777}" type="pres">
      <dgm:prSet presAssocID="{546DCE2F-9AA6-4688-83A4-DF5942989D14}" presName="aNode" presStyleLbl="fgAcc1" presStyleIdx="2" presStyleCnt="7" custScaleX="95477" custScaleY="154522">
        <dgm:presLayoutVars>
          <dgm:bulletEnabled val="1"/>
        </dgm:presLayoutVars>
      </dgm:prSet>
      <dgm:spPr/>
      <dgm:t>
        <a:bodyPr/>
        <a:lstStyle/>
        <a:p>
          <a:endParaRPr lang="en-US"/>
        </a:p>
      </dgm:t>
    </dgm:pt>
    <dgm:pt modelId="{663D6343-B35E-4C19-A17F-4FF512DDB7FD}" type="pres">
      <dgm:prSet presAssocID="{546DCE2F-9AA6-4688-83A4-DF5942989D14}" presName="aSpace" presStyleCnt="0"/>
      <dgm:spPr/>
    </dgm:pt>
    <dgm:pt modelId="{0EFFDC20-A849-45BA-A349-AF3457FF9AE5}" type="pres">
      <dgm:prSet presAssocID="{76D93C19-7776-4702-B6A5-A4FB05A84B2E}" presName="aNode" presStyleLbl="fgAcc1" presStyleIdx="3" presStyleCnt="7" custScaleY="257761">
        <dgm:presLayoutVars>
          <dgm:bulletEnabled val="1"/>
        </dgm:presLayoutVars>
      </dgm:prSet>
      <dgm:spPr/>
      <dgm:t>
        <a:bodyPr/>
        <a:lstStyle/>
        <a:p>
          <a:endParaRPr lang="en-US"/>
        </a:p>
      </dgm:t>
    </dgm:pt>
    <dgm:pt modelId="{626A27DD-4DFA-4D66-82D9-B139B65D4E4E}" type="pres">
      <dgm:prSet presAssocID="{76D93C19-7776-4702-B6A5-A4FB05A84B2E}" presName="aSpace" presStyleCnt="0"/>
      <dgm:spPr/>
    </dgm:pt>
    <dgm:pt modelId="{83FD1E09-E7E3-4223-980B-CE031ABD09C8}" type="pres">
      <dgm:prSet presAssocID="{EAD8AC42-2E35-4116-A3FE-42EE08724DB0}" presName="aNode" presStyleLbl="fgAcc1" presStyleIdx="4" presStyleCnt="7" custScaleY="177294">
        <dgm:presLayoutVars>
          <dgm:bulletEnabled val="1"/>
        </dgm:presLayoutVars>
      </dgm:prSet>
      <dgm:spPr/>
      <dgm:t>
        <a:bodyPr/>
        <a:lstStyle/>
        <a:p>
          <a:endParaRPr lang="en-US"/>
        </a:p>
      </dgm:t>
    </dgm:pt>
    <dgm:pt modelId="{B485C0E6-1762-4873-BB10-808C87CDEC8C}" type="pres">
      <dgm:prSet presAssocID="{EAD8AC42-2E35-4116-A3FE-42EE08724DB0}" presName="aSpace" presStyleCnt="0"/>
      <dgm:spPr/>
    </dgm:pt>
    <dgm:pt modelId="{9D5F9598-A3E3-487A-98FB-9B612E8AFDD4}" type="pres">
      <dgm:prSet presAssocID="{9618813D-BEC1-4520-A22B-0835D3251F3F}" presName="aNode" presStyleLbl="fgAcc1" presStyleIdx="5" presStyleCnt="7" custScaleY="170335" custLinFactY="13647" custLinFactNeighborX="150" custLinFactNeighborY="100000">
        <dgm:presLayoutVars>
          <dgm:bulletEnabled val="1"/>
        </dgm:presLayoutVars>
      </dgm:prSet>
      <dgm:spPr/>
      <dgm:t>
        <a:bodyPr/>
        <a:lstStyle/>
        <a:p>
          <a:endParaRPr lang="en-US"/>
        </a:p>
      </dgm:t>
    </dgm:pt>
    <dgm:pt modelId="{873C33E1-9751-451E-A34E-ACB663C419F7}" type="pres">
      <dgm:prSet presAssocID="{9618813D-BEC1-4520-A22B-0835D3251F3F}" presName="aSpace" presStyleCnt="0"/>
      <dgm:spPr/>
    </dgm:pt>
    <dgm:pt modelId="{B60656E7-DAE3-4C1A-AA2C-9664F8A40EC4}" type="pres">
      <dgm:prSet presAssocID="{990AC041-16D2-4941-8409-5A1396E5456F}" presName="aNode" presStyleLbl="fgAcc1" presStyleIdx="6" presStyleCnt="7" custScaleY="221379" custLinFactY="32563" custLinFactNeighborX="150" custLinFactNeighborY="100000">
        <dgm:presLayoutVars>
          <dgm:bulletEnabled val="1"/>
        </dgm:presLayoutVars>
      </dgm:prSet>
      <dgm:spPr/>
      <dgm:t>
        <a:bodyPr/>
        <a:lstStyle/>
        <a:p>
          <a:endParaRPr lang="en-US"/>
        </a:p>
      </dgm:t>
    </dgm:pt>
    <dgm:pt modelId="{D746DF57-2FC9-4D43-B8C0-9AA7CB14104D}" type="pres">
      <dgm:prSet presAssocID="{990AC041-16D2-4941-8409-5A1396E5456F}" presName="aSpace" presStyleCnt="0"/>
      <dgm:spPr/>
    </dgm:pt>
  </dgm:ptLst>
  <dgm:cxnLst>
    <dgm:cxn modelId="{A3902FDD-D450-4EA9-A4BB-3E031E4D4C97}" type="presOf" srcId="{990AC041-16D2-4941-8409-5A1396E5456F}" destId="{B60656E7-DAE3-4C1A-AA2C-9664F8A40EC4}" srcOrd="0" destOrd="0" presId="urn:microsoft.com/office/officeart/2005/8/layout/pyramid2"/>
    <dgm:cxn modelId="{31AE03B2-300D-4D48-8C37-8593FFAF2972}" srcId="{84A25A3B-786B-43E3-B636-20845F26780D}" destId="{546DCE2F-9AA6-4688-83A4-DF5942989D14}" srcOrd="2" destOrd="0" parTransId="{5856353D-746B-42F1-B0F4-90B1C31F7701}" sibTransId="{09297D14-2645-4139-B4C7-8DE5012FF817}"/>
    <dgm:cxn modelId="{3A4EA35F-B97D-4E68-B36F-7C35191432FA}" srcId="{84A25A3B-786B-43E3-B636-20845F26780D}" destId="{990AC041-16D2-4941-8409-5A1396E5456F}" srcOrd="6" destOrd="0" parTransId="{9399C7B9-BAF8-4F4D-B2D5-EAEEE4633961}" sibTransId="{56F88E44-C50E-4329-8485-9BF490BF4811}"/>
    <dgm:cxn modelId="{9A866129-C187-4E45-B8CA-0E472E3AF332}" type="presOf" srcId="{9618813D-BEC1-4520-A22B-0835D3251F3F}" destId="{9D5F9598-A3E3-487A-98FB-9B612E8AFDD4}" srcOrd="0" destOrd="0" presId="urn:microsoft.com/office/officeart/2005/8/layout/pyramid2"/>
    <dgm:cxn modelId="{BAD025B6-AB9A-488A-A748-4250A462C081}" type="presOf" srcId="{546DCE2F-9AA6-4688-83A4-DF5942989D14}" destId="{9ED7BAFD-DF5E-49CE-9341-56352D33C777}" srcOrd="0" destOrd="0" presId="urn:microsoft.com/office/officeart/2005/8/layout/pyramid2"/>
    <dgm:cxn modelId="{282E553C-8CDC-4830-BE1C-56780D603136}" srcId="{84A25A3B-786B-43E3-B636-20845F26780D}" destId="{454165EA-9DDA-42B1-993B-6672B9317A30}" srcOrd="1" destOrd="0" parTransId="{E6E672CF-532A-4C85-8DC9-1D97A2DEEDD8}" sibTransId="{0C10FB45-5A4A-4AFF-A26B-B65239661F26}"/>
    <dgm:cxn modelId="{7F3A7706-AE79-4E98-889A-53572F2242C8}" srcId="{84A25A3B-786B-43E3-B636-20845F26780D}" destId="{EAD8AC42-2E35-4116-A3FE-42EE08724DB0}" srcOrd="4" destOrd="0" parTransId="{B6BA7F7D-BD9A-4477-AE3E-586830CA6ECB}" sibTransId="{DCA4CE99-4D90-46D8-A031-86712358D4DA}"/>
    <dgm:cxn modelId="{4994C412-503B-4A4C-BDF2-25325FE59BE8}" srcId="{84A25A3B-786B-43E3-B636-20845F26780D}" destId="{76D93C19-7776-4702-B6A5-A4FB05A84B2E}" srcOrd="3" destOrd="0" parTransId="{4D2C3072-305A-44DC-8D9D-A62FBE7D6E24}" sibTransId="{EFD0682E-ED7F-4976-882A-220DACCC65E5}"/>
    <dgm:cxn modelId="{BECFCC2F-0854-4CF1-9E40-BDCA8386BC71}" type="presOf" srcId="{EAD8AC42-2E35-4116-A3FE-42EE08724DB0}" destId="{83FD1E09-E7E3-4223-980B-CE031ABD09C8}" srcOrd="0" destOrd="0" presId="urn:microsoft.com/office/officeart/2005/8/layout/pyramid2"/>
    <dgm:cxn modelId="{46DAC1B9-D659-4B91-81C9-FF717453133C}" type="presOf" srcId="{2EBF90BC-5E79-4FD6-B9BB-93B712A0B9F0}" destId="{DD96440A-4060-43F7-A95D-ACFBB5C89C29}" srcOrd="0" destOrd="0" presId="urn:microsoft.com/office/officeart/2005/8/layout/pyramid2"/>
    <dgm:cxn modelId="{ADBA9973-FE16-4FFF-AF83-EA8DD105F88D}" srcId="{84A25A3B-786B-43E3-B636-20845F26780D}" destId="{9618813D-BEC1-4520-A22B-0835D3251F3F}" srcOrd="5" destOrd="0" parTransId="{9EDC4242-7972-4029-8A57-CD6AF402E5B2}" sibTransId="{E31C8FE7-E72F-4D27-9337-D69419105CEF}"/>
    <dgm:cxn modelId="{58F6224E-CD80-401A-B65A-7E95036FFDAD}" type="presOf" srcId="{76D93C19-7776-4702-B6A5-A4FB05A84B2E}" destId="{0EFFDC20-A849-45BA-A349-AF3457FF9AE5}" srcOrd="0" destOrd="0" presId="urn:microsoft.com/office/officeart/2005/8/layout/pyramid2"/>
    <dgm:cxn modelId="{FD6EDE84-7CC1-4BDF-89D1-0E9333AB5D01}" srcId="{84A25A3B-786B-43E3-B636-20845F26780D}" destId="{2EBF90BC-5E79-4FD6-B9BB-93B712A0B9F0}" srcOrd="0" destOrd="0" parTransId="{AA59CA24-DB32-47F4-88E2-344EED882F87}" sibTransId="{084E9E19-1F83-4353-A814-DD17B0D5C998}"/>
    <dgm:cxn modelId="{34E6E67C-4C3F-44C9-AF15-BE59400D2FBD}" type="presOf" srcId="{84A25A3B-786B-43E3-B636-20845F26780D}" destId="{6518401E-F1F7-45A0-BE72-1082A53D040C}" srcOrd="0" destOrd="0" presId="urn:microsoft.com/office/officeart/2005/8/layout/pyramid2"/>
    <dgm:cxn modelId="{0E2B8827-332F-406C-A83C-F9CFDE6C0FDA}" type="presOf" srcId="{454165EA-9DDA-42B1-993B-6672B9317A30}" destId="{E58E1F4E-D827-4CCD-95B6-68127DE182CD}" srcOrd="0" destOrd="0" presId="urn:microsoft.com/office/officeart/2005/8/layout/pyramid2"/>
    <dgm:cxn modelId="{E88AFB3A-2D8F-49C3-8AEF-15C0987D673C}" type="presParOf" srcId="{6518401E-F1F7-45A0-BE72-1082A53D040C}" destId="{EBA6B8DA-8017-4000-A55C-1F143894AD6E}" srcOrd="0" destOrd="0" presId="urn:microsoft.com/office/officeart/2005/8/layout/pyramid2"/>
    <dgm:cxn modelId="{CF388D33-CD5C-4263-8C9F-81FE87C33BCB}" type="presParOf" srcId="{6518401E-F1F7-45A0-BE72-1082A53D040C}" destId="{593ABC13-3C6B-4901-9890-8FAEC9FAED80}" srcOrd="1" destOrd="0" presId="urn:microsoft.com/office/officeart/2005/8/layout/pyramid2"/>
    <dgm:cxn modelId="{2F784A0C-06A1-4F15-B755-7D7A3C4429E6}" type="presParOf" srcId="{593ABC13-3C6B-4901-9890-8FAEC9FAED80}" destId="{DD96440A-4060-43F7-A95D-ACFBB5C89C29}" srcOrd="0" destOrd="0" presId="urn:microsoft.com/office/officeart/2005/8/layout/pyramid2"/>
    <dgm:cxn modelId="{0DD9B2E5-B49D-40AC-9ED1-77CE6321986D}" type="presParOf" srcId="{593ABC13-3C6B-4901-9890-8FAEC9FAED80}" destId="{802312AF-E321-4608-BA46-F80D3BECB3F5}" srcOrd="1" destOrd="0" presId="urn:microsoft.com/office/officeart/2005/8/layout/pyramid2"/>
    <dgm:cxn modelId="{6698CA0F-EF95-45A5-9530-5D07A1928792}" type="presParOf" srcId="{593ABC13-3C6B-4901-9890-8FAEC9FAED80}" destId="{E58E1F4E-D827-4CCD-95B6-68127DE182CD}" srcOrd="2" destOrd="0" presId="urn:microsoft.com/office/officeart/2005/8/layout/pyramid2"/>
    <dgm:cxn modelId="{0B6CA70C-2BCE-46FE-9A0F-C1743ADB9BC1}" type="presParOf" srcId="{593ABC13-3C6B-4901-9890-8FAEC9FAED80}" destId="{F7646B0A-6D44-472C-A328-8B1AAAE2AC5B}" srcOrd="3" destOrd="0" presId="urn:microsoft.com/office/officeart/2005/8/layout/pyramid2"/>
    <dgm:cxn modelId="{87B3B11C-572A-4A9F-A324-468CA78BAD3F}" type="presParOf" srcId="{593ABC13-3C6B-4901-9890-8FAEC9FAED80}" destId="{9ED7BAFD-DF5E-49CE-9341-56352D33C777}" srcOrd="4" destOrd="0" presId="urn:microsoft.com/office/officeart/2005/8/layout/pyramid2"/>
    <dgm:cxn modelId="{51411BC7-B468-4E9A-A9B8-C69619288D88}" type="presParOf" srcId="{593ABC13-3C6B-4901-9890-8FAEC9FAED80}" destId="{663D6343-B35E-4C19-A17F-4FF512DDB7FD}" srcOrd="5" destOrd="0" presId="urn:microsoft.com/office/officeart/2005/8/layout/pyramid2"/>
    <dgm:cxn modelId="{642ABDBC-6D1B-4D74-A437-74E2F197AFE9}" type="presParOf" srcId="{593ABC13-3C6B-4901-9890-8FAEC9FAED80}" destId="{0EFFDC20-A849-45BA-A349-AF3457FF9AE5}" srcOrd="6" destOrd="0" presId="urn:microsoft.com/office/officeart/2005/8/layout/pyramid2"/>
    <dgm:cxn modelId="{3445C532-9226-4399-8E45-7C6F7510AB3F}" type="presParOf" srcId="{593ABC13-3C6B-4901-9890-8FAEC9FAED80}" destId="{626A27DD-4DFA-4D66-82D9-B139B65D4E4E}" srcOrd="7" destOrd="0" presId="urn:microsoft.com/office/officeart/2005/8/layout/pyramid2"/>
    <dgm:cxn modelId="{86935DA2-1781-4DFB-8A04-EFE78FAC5338}" type="presParOf" srcId="{593ABC13-3C6B-4901-9890-8FAEC9FAED80}" destId="{83FD1E09-E7E3-4223-980B-CE031ABD09C8}" srcOrd="8" destOrd="0" presId="urn:microsoft.com/office/officeart/2005/8/layout/pyramid2"/>
    <dgm:cxn modelId="{A18AACB0-5223-4AFC-9E20-E9FE26402743}" type="presParOf" srcId="{593ABC13-3C6B-4901-9890-8FAEC9FAED80}" destId="{B485C0E6-1762-4873-BB10-808C87CDEC8C}" srcOrd="9" destOrd="0" presId="urn:microsoft.com/office/officeart/2005/8/layout/pyramid2"/>
    <dgm:cxn modelId="{16182012-13D5-4B7A-B840-F29C7068F9DE}" type="presParOf" srcId="{593ABC13-3C6B-4901-9890-8FAEC9FAED80}" destId="{9D5F9598-A3E3-487A-98FB-9B612E8AFDD4}" srcOrd="10" destOrd="0" presId="urn:microsoft.com/office/officeart/2005/8/layout/pyramid2"/>
    <dgm:cxn modelId="{0D28AA30-6B25-4468-946B-7C0BFF5A9CE1}" type="presParOf" srcId="{593ABC13-3C6B-4901-9890-8FAEC9FAED80}" destId="{873C33E1-9751-451E-A34E-ACB663C419F7}" srcOrd="11" destOrd="0" presId="urn:microsoft.com/office/officeart/2005/8/layout/pyramid2"/>
    <dgm:cxn modelId="{B54FA159-3B71-4545-9F0B-DB8928585A26}" type="presParOf" srcId="{593ABC13-3C6B-4901-9890-8FAEC9FAED80}" destId="{B60656E7-DAE3-4C1A-AA2C-9664F8A40EC4}" srcOrd="12" destOrd="0" presId="urn:microsoft.com/office/officeart/2005/8/layout/pyramid2"/>
    <dgm:cxn modelId="{1FD21F6F-D576-4784-96AF-5320E1D578D8}" type="presParOf" srcId="{593ABC13-3C6B-4901-9890-8FAEC9FAED80}" destId="{D746DF57-2FC9-4D43-B8C0-9AA7CB14104D}"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445D9E-5B43-4AA2-99C5-8CF3948DA14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5C28199-CA1B-4097-BB40-F9142A84B876}">
      <dgm:prSet/>
      <dgm:spPr/>
      <dgm:t>
        <a:bodyPr/>
        <a:lstStyle/>
        <a:p>
          <a:pPr rtl="0"/>
          <a:r>
            <a:rPr lang="en-US" dirty="0" smtClean="0"/>
            <a:t>Standard deviation is a number used to tell how measurements for a group are spread out from the average (mean), or expected value. A low standard deviation means that most of the numbers are close to the average. A high standard deviation means that the numbers are more spread out.</a:t>
          </a:r>
          <a:endParaRPr lang="en-US" dirty="0"/>
        </a:p>
      </dgm:t>
    </dgm:pt>
    <dgm:pt modelId="{82256CCF-3747-4D37-BC82-42BAEF307986}" type="parTrans" cxnId="{A4CE6623-8762-4D6A-848D-2472093F0E50}">
      <dgm:prSet/>
      <dgm:spPr/>
      <dgm:t>
        <a:bodyPr/>
        <a:lstStyle/>
        <a:p>
          <a:endParaRPr lang="en-US"/>
        </a:p>
      </dgm:t>
    </dgm:pt>
    <dgm:pt modelId="{28E710BF-F536-4D38-B7FF-5D5F36824433}" type="sibTrans" cxnId="{A4CE6623-8762-4D6A-848D-2472093F0E50}">
      <dgm:prSet/>
      <dgm:spPr/>
      <dgm:t>
        <a:bodyPr/>
        <a:lstStyle/>
        <a:p>
          <a:endParaRPr lang="en-US"/>
        </a:p>
      </dgm:t>
    </dgm:pt>
    <dgm:pt modelId="{C86F20D8-20E1-4D0E-86DB-6381CBB107B1}" type="pres">
      <dgm:prSet presAssocID="{31445D9E-5B43-4AA2-99C5-8CF3948DA144}" presName="linear" presStyleCnt="0">
        <dgm:presLayoutVars>
          <dgm:animLvl val="lvl"/>
          <dgm:resizeHandles val="exact"/>
        </dgm:presLayoutVars>
      </dgm:prSet>
      <dgm:spPr/>
      <dgm:t>
        <a:bodyPr/>
        <a:lstStyle/>
        <a:p>
          <a:endParaRPr lang="en-US"/>
        </a:p>
      </dgm:t>
    </dgm:pt>
    <dgm:pt modelId="{2254DBC9-62B9-46DC-A176-47BB92D84B06}" type="pres">
      <dgm:prSet presAssocID="{E5C28199-CA1B-4097-BB40-F9142A84B876}" presName="parentText" presStyleLbl="node1" presStyleIdx="0" presStyleCnt="1" custLinFactNeighborX="-8333" custLinFactNeighborY="38180">
        <dgm:presLayoutVars>
          <dgm:chMax val="0"/>
          <dgm:bulletEnabled val="1"/>
        </dgm:presLayoutVars>
      </dgm:prSet>
      <dgm:spPr/>
      <dgm:t>
        <a:bodyPr/>
        <a:lstStyle/>
        <a:p>
          <a:endParaRPr lang="en-US"/>
        </a:p>
      </dgm:t>
    </dgm:pt>
  </dgm:ptLst>
  <dgm:cxnLst>
    <dgm:cxn modelId="{30EE12F5-9EC2-4F65-8C73-1D2D015A7974}" type="presOf" srcId="{E5C28199-CA1B-4097-BB40-F9142A84B876}" destId="{2254DBC9-62B9-46DC-A176-47BB92D84B06}" srcOrd="0" destOrd="0" presId="urn:microsoft.com/office/officeart/2005/8/layout/vList2"/>
    <dgm:cxn modelId="{A4CE6623-8762-4D6A-848D-2472093F0E50}" srcId="{31445D9E-5B43-4AA2-99C5-8CF3948DA144}" destId="{E5C28199-CA1B-4097-BB40-F9142A84B876}" srcOrd="0" destOrd="0" parTransId="{82256CCF-3747-4D37-BC82-42BAEF307986}" sibTransId="{28E710BF-F536-4D38-B7FF-5D5F36824433}"/>
    <dgm:cxn modelId="{13AC61C7-095A-4BBF-8D7E-616E7EE076E0}" type="presOf" srcId="{31445D9E-5B43-4AA2-99C5-8CF3948DA144}" destId="{C86F20D8-20E1-4D0E-86DB-6381CBB107B1}" srcOrd="0" destOrd="0" presId="urn:microsoft.com/office/officeart/2005/8/layout/vList2"/>
    <dgm:cxn modelId="{A6446A5C-D714-4805-914E-5210B97425E5}" type="presParOf" srcId="{C86F20D8-20E1-4D0E-86DB-6381CBB107B1}" destId="{2254DBC9-62B9-46DC-A176-47BB92D84B0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55914B-E8C3-4D74-B728-65515EF57E6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021CA4E-45E3-4242-97BE-609BC561220D}">
      <dgm:prSet/>
      <dgm:spPr/>
      <dgm:t>
        <a:bodyPr/>
        <a:lstStyle/>
        <a:p>
          <a:pPr rtl="0"/>
          <a:r>
            <a:rPr lang="en-US" dirty="0" smtClean="0"/>
            <a:t>(а) It is the distribution of many naturally occurring variables, such as intelligence of 8th grade students, height of the 10th grade students </a:t>
          </a:r>
          <a:r>
            <a:rPr lang="en-US" dirty="0" err="1" smtClean="0"/>
            <a:t>etc</a:t>
          </a:r>
          <a:endParaRPr lang="en-US" dirty="0" smtClean="0"/>
        </a:p>
        <a:p>
          <a:pPr rtl="0"/>
          <a:r>
            <a:rPr lang="en-US" dirty="0" smtClean="0"/>
            <a:t>(b) The distribution of the means of samples drawn from      most parent populations is normal or approximately so when the samples are sufficiently large.</a:t>
          </a:r>
          <a:endParaRPr lang="en-US" dirty="0"/>
        </a:p>
      </dgm:t>
    </dgm:pt>
    <dgm:pt modelId="{69A8715E-0C1B-4BE3-9F10-C4F0E577EFE2}" type="parTrans" cxnId="{56F19A96-36D9-4F93-9DC1-7E93A36A1FE9}">
      <dgm:prSet/>
      <dgm:spPr/>
      <dgm:t>
        <a:bodyPr/>
        <a:lstStyle/>
        <a:p>
          <a:endParaRPr lang="en-US"/>
        </a:p>
      </dgm:t>
    </dgm:pt>
    <dgm:pt modelId="{BEECD1A6-7DA6-48C3-BEE1-072309BF83F0}" type="sibTrans" cxnId="{56F19A96-36D9-4F93-9DC1-7E93A36A1FE9}">
      <dgm:prSet/>
      <dgm:spPr/>
      <dgm:t>
        <a:bodyPr/>
        <a:lstStyle/>
        <a:p>
          <a:endParaRPr lang="en-US"/>
        </a:p>
      </dgm:t>
    </dgm:pt>
    <dgm:pt modelId="{A4B7AD7F-8D07-4870-B695-AE4AF82F98E3}" type="pres">
      <dgm:prSet presAssocID="{D555914B-E8C3-4D74-B728-65515EF57E67}" presName="linear" presStyleCnt="0">
        <dgm:presLayoutVars>
          <dgm:animLvl val="lvl"/>
          <dgm:resizeHandles val="exact"/>
        </dgm:presLayoutVars>
      </dgm:prSet>
      <dgm:spPr/>
      <dgm:t>
        <a:bodyPr/>
        <a:lstStyle/>
        <a:p>
          <a:endParaRPr lang="en-US"/>
        </a:p>
      </dgm:t>
    </dgm:pt>
    <dgm:pt modelId="{503D2997-ABCD-47C8-BD5C-EDC190BDF327}" type="pres">
      <dgm:prSet presAssocID="{D021CA4E-45E3-4242-97BE-609BC561220D}" presName="parentText" presStyleLbl="node1" presStyleIdx="0" presStyleCnt="1" custLinFactNeighborX="-15581" custLinFactNeighborY="-6710">
        <dgm:presLayoutVars>
          <dgm:chMax val="0"/>
          <dgm:bulletEnabled val="1"/>
        </dgm:presLayoutVars>
      </dgm:prSet>
      <dgm:spPr/>
      <dgm:t>
        <a:bodyPr/>
        <a:lstStyle/>
        <a:p>
          <a:endParaRPr lang="en-US"/>
        </a:p>
      </dgm:t>
    </dgm:pt>
  </dgm:ptLst>
  <dgm:cxnLst>
    <dgm:cxn modelId="{6336B0B6-4FC6-4C7D-A90C-D9EC345DA7DE}" type="presOf" srcId="{D555914B-E8C3-4D74-B728-65515EF57E67}" destId="{A4B7AD7F-8D07-4870-B695-AE4AF82F98E3}" srcOrd="0" destOrd="0" presId="urn:microsoft.com/office/officeart/2005/8/layout/vList2"/>
    <dgm:cxn modelId="{56F19A96-36D9-4F93-9DC1-7E93A36A1FE9}" srcId="{D555914B-E8C3-4D74-B728-65515EF57E67}" destId="{D021CA4E-45E3-4242-97BE-609BC561220D}" srcOrd="0" destOrd="0" parTransId="{69A8715E-0C1B-4BE3-9F10-C4F0E577EFE2}" sibTransId="{BEECD1A6-7DA6-48C3-BEE1-072309BF83F0}"/>
    <dgm:cxn modelId="{D9EA61AB-F3B2-46E9-9D16-9B21257A98D9}" type="presOf" srcId="{D021CA4E-45E3-4242-97BE-609BC561220D}" destId="{503D2997-ABCD-47C8-BD5C-EDC190BDF327}" srcOrd="0" destOrd="0" presId="urn:microsoft.com/office/officeart/2005/8/layout/vList2"/>
    <dgm:cxn modelId="{5349BB8C-B151-48BD-87D6-33E19BB6E87A}" type="presParOf" srcId="{A4B7AD7F-8D07-4870-B695-AE4AF82F98E3}" destId="{503D2997-ABCD-47C8-BD5C-EDC190BDF32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4B89DF-38AF-4274-9F53-27BCADDBC46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78E6E27-9080-4B7A-A33C-E713B68A6971}">
      <dgm:prSet/>
      <dgm:spPr/>
      <dgm:t>
        <a:bodyPr/>
        <a:lstStyle/>
        <a:p>
          <a:pPr rtl="0"/>
          <a:r>
            <a:rPr lang="en-US" dirty="0" smtClean="0"/>
            <a:t>Therefore normal curve has great significance in social sciences and </a:t>
          </a:r>
          <a:r>
            <a:rPr lang="en-US" dirty="0" err="1" smtClean="0"/>
            <a:t>behavioural</a:t>
          </a:r>
          <a:r>
            <a:rPr lang="en-US" dirty="0" smtClean="0"/>
            <a:t> sciences. In </a:t>
          </a:r>
          <a:r>
            <a:rPr lang="en-US" dirty="0" err="1" smtClean="0"/>
            <a:t>behavioural</a:t>
          </a:r>
          <a:r>
            <a:rPr lang="en-US" dirty="0" smtClean="0"/>
            <a:t> measurement most of the aspects approximates to the normal distribution. So that Nor­mal Probability Curve or most popularly known as NPC is used as a reference curve. In order to understand the utility of the NPC we must have to understand the properties of the NPC.</a:t>
          </a:r>
          <a:endParaRPr lang="en-US" dirty="0"/>
        </a:p>
      </dgm:t>
    </dgm:pt>
    <dgm:pt modelId="{A0D6D7B0-1F0D-4C3E-8364-E4A6570E1750}" type="parTrans" cxnId="{F53C105D-DAD4-4321-839E-C42CEFD5EE98}">
      <dgm:prSet/>
      <dgm:spPr/>
      <dgm:t>
        <a:bodyPr/>
        <a:lstStyle/>
        <a:p>
          <a:endParaRPr lang="en-US"/>
        </a:p>
      </dgm:t>
    </dgm:pt>
    <dgm:pt modelId="{532827D8-1045-4D99-B4BA-38FB703ABDE7}" type="sibTrans" cxnId="{F53C105D-DAD4-4321-839E-C42CEFD5EE98}">
      <dgm:prSet/>
      <dgm:spPr/>
      <dgm:t>
        <a:bodyPr/>
        <a:lstStyle/>
        <a:p>
          <a:endParaRPr lang="en-US"/>
        </a:p>
      </dgm:t>
    </dgm:pt>
    <dgm:pt modelId="{D105D260-E3D6-4366-A615-E10EB7FCEA59}" type="pres">
      <dgm:prSet presAssocID="{534B89DF-38AF-4274-9F53-27BCADDBC46E}" presName="linear" presStyleCnt="0">
        <dgm:presLayoutVars>
          <dgm:animLvl val="lvl"/>
          <dgm:resizeHandles val="exact"/>
        </dgm:presLayoutVars>
      </dgm:prSet>
      <dgm:spPr/>
      <dgm:t>
        <a:bodyPr/>
        <a:lstStyle/>
        <a:p>
          <a:endParaRPr lang="en-US"/>
        </a:p>
      </dgm:t>
    </dgm:pt>
    <dgm:pt modelId="{07A9B41A-D7AF-4A08-ADF9-82E0358DF4C6}" type="pres">
      <dgm:prSet presAssocID="{478E6E27-9080-4B7A-A33C-E713B68A6971}" presName="parentText" presStyleLbl="node1" presStyleIdx="0" presStyleCnt="1" custLinFactNeighborY="-14611">
        <dgm:presLayoutVars>
          <dgm:chMax val="0"/>
          <dgm:bulletEnabled val="1"/>
        </dgm:presLayoutVars>
      </dgm:prSet>
      <dgm:spPr/>
      <dgm:t>
        <a:bodyPr/>
        <a:lstStyle/>
        <a:p>
          <a:endParaRPr lang="en-US"/>
        </a:p>
      </dgm:t>
    </dgm:pt>
  </dgm:ptLst>
  <dgm:cxnLst>
    <dgm:cxn modelId="{EA13A261-7C93-4917-9B18-E51618592B59}" type="presOf" srcId="{478E6E27-9080-4B7A-A33C-E713B68A6971}" destId="{07A9B41A-D7AF-4A08-ADF9-82E0358DF4C6}" srcOrd="0" destOrd="0" presId="urn:microsoft.com/office/officeart/2005/8/layout/vList2"/>
    <dgm:cxn modelId="{67A2CABC-4721-4BCF-9372-002B51EA217C}" type="presOf" srcId="{534B89DF-38AF-4274-9F53-27BCADDBC46E}" destId="{D105D260-E3D6-4366-A615-E10EB7FCEA59}" srcOrd="0" destOrd="0" presId="urn:microsoft.com/office/officeart/2005/8/layout/vList2"/>
    <dgm:cxn modelId="{F53C105D-DAD4-4321-839E-C42CEFD5EE98}" srcId="{534B89DF-38AF-4274-9F53-27BCADDBC46E}" destId="{478E6E27-9080-4B7A-A33C-E713B68A6971}" srcOrd="0" destOrd="0" parTransId="{A0D6D7B0-1F0D-4C3E-8364-E4A6570E1750}" sibTransId="{532827D8-1045-4D99-B4BA-38FB703ABDE7}"/>
    <dgm:cxn modelId="{0683CCFB-9465-4F69-B81E-9535F3096713}" type="presParOf" srcId="{D105D260-E3D6-4366-A615-E10EB7FCEA59}" destId="{07A9B41A-D7AF-4A08-ADF9-82E0358DF4C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0A543E-5FAE-40AB-8AA4-34478B132A8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F4D7169-47C6-4054-9B3E-EADA3B00B92A}">
      <dgm:prSet/>
      <dgm:spPr/>
      <dgm:t>
        <a:bodyPr/>
        <a:lstStyle/>
        <a:p>
          <a:pPr rtl="0"/>
          <a:r>
            <a:rPr lang="en-US" b="0" baseline="0" dirty="0" smtClean="0"/>
            <a:t>Standard score is a set of scores with the same mean and standard deviation. By          converting raw scores into a standard score, it allows the scores to be compared. ...           By using the standard deviation and statistical procedures, it is possible to determine a percentile score for a</a:t>
          </a:r>
          <a:endParaRPr lang="en-US" dirty="0"/>
        </a:p>
      </dgm:t>
    </dgm:pt>
    <dgm:pt modelId="{25CF48F6-8902-4F55-A0A8-A9282EDAE4DA}" type="parTrans" cxnId="{91B21776-0BCE-4889-B14D-8B3950E7DF07}">
      <dgm:prSet/>
      <dgm:spPr/>
      <dgm:t>
        <a:bodyPr/>
        <a:lstStyle/>
        <a:p>
          <a:endParaRPr lang="en-US"/>
        </a:p>
      </dgm:t>
    </dgm:pt>
    <dgm:pt modelId="{8478DD12-BED7-4DDD-AFE9-2B13DBE01FB1}" type="sibTrans" cxnId="{91B21776-0BCE-4889-B14D-8B3950E7DF07}">
      <dgm:prSet/>
      <dgm:spPr/>
      <dgm:t>
        <a:bodyPr/>
        <a:lstStyle/>
        <a:p>
          <a:endParaRPr lang="en-US"/>
        </a:p>
      </dgm:t>
    </dgm:pt>
    <dgm:pt modelId="{3FFECE22-07A6-40CB-A4C5-AE1F78EEF869}" type="pres">
      <dgm:prSet presAssocID="{500A543E-5FAE-40AB-8AA4-34478B132A88}" presName="linear" presStyleCnt="0">
        <dgm:presLayoutVars>
          <dgm:animLvl val="lvl"/>
          <dgm:resizeHandles val="exact"/>
        </dgm:presLayoutVars>
      </dgm:prSet>
      <dgm:spPr/>
      <dgm:t>
        <a:bodyPr/>
        <a:lstStyle/>
        <a:p>
          <a:endParaRPr lang="en-US"/>
        </a:p>
      </dgm:t>
    </dgm:pt>
    <dgm:pt modelId="{EC9BF1B9-DCD5-44E9-A4BF-AC4680104434}" type="pres">
      <dgm:prSet presAssocID="{0F4D7169-47C6-4054-9B3E-EADA3B00B92A}" presName="parentText" presStyleLbl="node1" presStyleIdx="0" presStyleCnt="1">
        <dgm:presLayoutVars>
          <dgm:chMax val="0"/>
          <dgm:bulletEnabled val="1"/>
        </dgm:presLayoutVars>
      </dgm:prSet>
      <dgm:spPr/>
      <dgm:t>
        <a:bodyPr/>
        <a:lstStyle/>
        <a:p>
          <a:endParaRPr lang="en-US"/>
        </a:p>
      </dgm:t>
    </dgm:pt>
  </dgm:ptLst>
  <dgm:cxnLst>
    <dgm:cxn modelId="{75993E08-CA29-4ED8-A9A6-0CE6FF60B511}" type="presOf" srcId="{0F4D7169-47C6-4054-9B3E-EADA3B00B92A}" destId="{EC9BF1B9-DCD5-44E9-A4BF-AC4680104434}" srcOrd="0" destOrd="0" presId="urn:microsoft.com/office/officeart/2005/8/layout/vList2"/>
    <dgm:cxn modelId="{91B21776-0BCE-4889-B14D-8B3950E7DF07}" srcId="{500A543E-5FAE-40AB-8AA4-34478B132A88}" destId="{0F4D7169-47C6-4054-9B3E-EADA3B00B92A}" srcOrd="0" destOrd="0" parTransId="{25CF48F6-8902-4F55-A0A8-A9282EDAE4DA}" sibTransId="{8478DD12-BED7-4DDD-AFE9-2B13DBE01FB1}"/>
    <dgm:cxn modelId="{93972A90-C65F-4E6A-8C83-70CF2D871836}" type="presOf" srcId="{500A543E-5FAE-40AB-8AA4-34478B132A88}" destId="{3FFECE22-07A6-40CB-A4C5-AE1F78EEF869}" srcOrd="0" destOrd="0" presId="urn:microsoft.com/office/officeart/2005/8/layout/vList2"/>
    <dgm:cxn modelId="{818FE72A-58D1-442C-A84C-68AADEE4F9D0}" type="presParOf" srcId="{3FFECE22-07A6-40CB-A4C5-AE1F78EEF869}" destId="{EC9BF1B9-DCD5-44E9-A4BF-AC468010443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8D7C5-9F28-43F3-9BF7-C76EFA56CF8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67C1A28-469C-4E22-8ADD-0C2E550C178E}">
      <dgm:prSet/>
      <dgm:spPr/>
      <dgm:t>
        <a:bodyPr/>
        <a:lstStyle/>
        <a:p>
          <a:pPr rtl="0"/>
          <a:r>
            <a:rPr lang="en-US" smtClean="0"/>
            <a:t>If a z-score is equal to 0, it is on the mean. If a Z-Score is equal to +1, it is 1 Standard Deviation above the mean. If a z-score is equal to +2, it is 2 Standard Deviations above the mean. ... This means that raw score of 98% is pretty darn good relative to the rest of the students in your class.</a:t>
          </a:r>
          <a:endParaRPr lang="en-US"/>
        </a:p>
      </dgm:t>
    </dgm:pt>
    <dgm:pt modelId="{B8BC1F27-7DDF-4E3F-B319-7BF85C0F4878}" type="parTrans" cxnId="{698185D2-B4E3-40AB-B5F4-615B3DF863B4}">
      <dgm:prSet/>
      <dgm:spPr/>
      <dgm:t>
        <a:bodyPr/>
        <a:lstStyle/>
        <a:p>
          <a:endParaRPr lang="en-US"/>
        </a:p>
      </dgm:t>
    </dgm:pt>
    <dgm:pt modelId="{0C551415-09F2-4CFD-8ACA-D2D3039E2C3C}" type="sibTrans" cxnId="{698185D2-B4E3-40AB-B5F4-615B3DF863B4}">
      <dgm:prSet/>
      <dgm:spPr/>
      <dgm:t>
        <a:bodyPr/>
        <a:lstStyle/>
        <a:p>
          <a:endParaRPr lang="en-US"/>
        </a:p>
      </dgm:t>
    </dgm:pt>
    <dgm:pt modelId="{3941B42D-8406-4BB6-A437-885655E078AE}" type="pres">
      <dgm:prSet presAssocID="{0348D7C5-9F28-43F3-9BF7-C76EFA56CF86}" presName="hierChild1" presStyleCnt="0">
        <dgm:presLayoutVars>
          <dgm:chPref val="1"/>
          <dgm:dir/>
          <dgm:animOne val="branch"/>
          <dgm:animLvl val="lvl"/>
          <dgm:resizeHandles/>
        </dgm:presLayoutVars>
      </dgm:prSet>
      <dgm:spPr/>
      <dgm:t>
        <a:bodyPr/>
        <a:lstStyle/>
        <a:p>
          <a:endParaRPr lang="en-US"/>
        </a:p>
      </dgm:t>
    </dgm:pt>
    <dgm:pt modelId="{BCA68220-4A36-4695-BD29-F34CB40A5157}" type="pres">
      <dgm:prSet presAssocID="{867C1A28-469C-4E22-8ADD-0C2E550C178E}" presName="hierRoot1" presStyleCnt="0"/>
      <dgm:spPr/>
    </dgm:pt>
    <dgm:pt modelId="{31585FA6-E7EF-468F-B852-983ADEED79B6}" type="pres">
      <dgm:prSet presAssocID="{867C1A28-469C-4E22-8ADD-0C2E550C178E}" presName="composite" presStyleCnt="0"/>
      <dgm:spPr/>
    </dgm:pt>
    <dgm:pt modelId="{3B12A82D-FC60-4FD6-BF82-1B88A776EBFA}" type="pres">
      <dgm:prSet presAssocID="{867C1A28-469C-4E22-8ADD-0C2E550C178E}" presName="background" presStyleLbl="node0" presStyleIdx="0" presStyleCnt="1"/>
      <dgm:spPr/>
    </dgm:pt>
    <dgm:pt modelId="{01CEB363-4B77-4749-8484-6A1A13998FD3}" type="pres">
      <dgm:prSet presAssocID="{867C1A28-469C-4E22-8ADD-0C2E550C178E}" presName="text" presStyleLbl="fgAcc0" presStyleIdx="0" presStyleCnt="1">
        <dgm:presLayoutVars>
          <dgm:chPref val="3"/>
        </dgm:presLayoutVars>
      </dgm:prSet>
      <dgm:spPr/>
      <dgm:t>
        <a:bodyPr/>
        <a:lstStyle/>
        <a:p>
          <a:endParaRPr lang="en-US"/>
        </a:p>
      </dgm:t>
    </dgm:pt>
    <dgm:pt modelId="{ED2D1BAF-05DD-4B0D-96E4-698F66DB9FEC}" type="pres">
      <dgm:prSet presAssocID="{867C1A28-469C-4E22-8ADD-0C2E550C178E}" presName="hierChild2" presStyleCnt="0"/>
      <dgm:spPr/>
    </dgm:pt>
  </dgm:ptLst>
  <dgm:cxnLst>
    <dgm:cxn modelId="{6F18FCA3-8098-4B34-A7CB-E7C62866F0D4}" type="presOf" srcId="{0348D7C5-9F28-43F3-9BF7-C76EFA56CF86}" destId="{3941B42D-8406-4BB6-A437-885655E078AE}" srcOrd="0" destOrd="0" presId="urn:microsoft.com/office/officeart/2005/8/layout/hierarchy1"/>
    <dgm:cxn modelId="{086C0A3B-118E-45FC-9BEB-63D525E45A85}" type="presOf" srcId="{867C1A28-469C-4E22-8ADD-0C2E550C178E}" destId="{01CEB363-4B77-4749-8484-6A1A13998FD3}" srcOrd="0" destOrd="0" presId="urn:microsoft.com/office/officeart/2005/8/layout/hierarchy1"/>
    <dgm:cxn modelId="{698185D2-B4E3-40AB-B5F4-615B3DF863B4}" srcId="{0348D7C5-9F28-43F3-9BF7-C76EFA56CF86}" destId="{867C1A28-469C-4E22-8ADD-0C2E550C178E}" srcOrd="0" destOrd="0" parTransId="{B8BC1F27-7DDF-4E3F-B319-7BF85C0F4878}" sibTransId="{0C551415-09F2-4CFD-8ACA-D2D3039E2C3C}"/>
    <dgm:cxn modelId="{C00966B6-BE92-4FAB-A252-EE5A50600553}" type="presParOf" srcId="{3941B42D-8406-4BB6-A437-885655E078AE}" destId="{BCA68220-4A36-4695-BD29-F34CB40A5157}" srcOrd="0" destOrd="0" presId="urn:microsoft.com/office/officeart/2005/8/layout/hierarchy1"/>
    <dgm:cxn modelId="{4C99EE27-6D52-4C80-B3B6-154A97166DEE}" type="presParOf" srcId="{BCA68220-4A36-4695-BD29-F34CB40A5157}" destId="{31585FA6-E7EF-468F-B852-983ADEED79B6}" srcOrd="0" destOrd="0" presId="urn:microsoft.com/office/officeart/2005/8/layout/hierarchy1"/>
    <dgm:cxn modelId="{C20D27B9-FE51-48AC-8B80-D0583CDB8CCF}" type="presParOf" srcId="{31585FA6-E7EF-468F-B852-983ADEED79B6}" destId="{3B12A82D-FC60-4FD6-BF82-1B88A776EBFA}" srcOrd="0" destOrd="0" presId="urn:microsoft.com/office/officeart/2005/8/layout/hierarchy1"/>
    <dgm:cxn modelId="{0D556C1E-5FA2-4066-A0DE-8F8AC5E8856A}" type="presParOf" srcId="{31585FA6-E7EF-468F-B852-983ADEED79B6}" destId="{01CEB363-4B77-4749-8484-6A1A13998FD3}" srcOrd="1" destOrd="0" presId="urn:microsoft.com/office/officeart/2005/8/layout/hierarchy1"/>
    <dgm:cxn modelId="{207420B9-0F73-4187-9718-EFC6FB4FA606}" type="presParOf" srcId="{BCA68220-4A36-4695-BD29-F34CB40A5157}" destId="{ED2D1BAF-05DD-4B0D-96E4-698F66DB9FEC}"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01D093F-5CA6-4E42-A553-D6BAA2D22E4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3DE475E-C5A2-47A1-905A-3DCF3EE59C50}">
      <dgm:prSet/>
      <dgm:spPr/>
      <dgm:t>
        <a:bodyPr/>
        <a:lstStyle/>
        <a:p>
          <a:pPr rtl="0"/>
          <a:r>
            <a:rPr lang="en-US" dirty="0" smtClean="0"/>
            <a:t>What is a standard age score?</a:t>
          </a:r>
        </a:p>
        <a:p>
          <a:pPr rtl="0"/>
          <a:r>
            <a:rPr lang="en-US" dirty="0" smtClean="0"/>
            <a:t>Standard Age Score (SAS) is a normalized standard score, with a mean (average) of 100. Standard Age Scores of 89-111 are all within the average range. For example: A student with a SAS of 100 on the Verbal Battery has the rate and level of development of verbal reasoning skills that are typical for his/her age group.</a:t>
          </a:r>
          <a:endParaRPr lang="en-US" dirty="0"/>
        </a:p>
      </dgm:t>
    </dgm:pt>
    <dgm:pt modelId="{558C52F5-4534-40E5-9DB6-E648ACB4050B}" type="parTrans" cxnId="{579CD871-4383-471C-8BD5-5D5ECCD23D46}">
      <dgm:prSet/>
      <dgm:spPr/>
      <dgm:t>
        <a:bodyPr/>
        <a:lstStyle/>
        <a:p>
          <a:endParaRPr lang="en-US"/>
        </a:p>
      </dgm:t>
    </dgm:pt>
    <dgm:pt modelId="{5E1ABCD7-E1BE-4536-997E-3383EC0FAEFE}" type="sibTrans" cxnId="{579CD871-4383-471C-8BD5-5D5ECCD23D46}">
      <dgm:prSet/>
      <dgm:spPr/>
      <dgm:t>
        <a:bodyPr/>
        <a:lstStyle/>
        <a:p>
          <a:endParaRPr lang="en-US"/>
        </a:p>
      </dgm:t>
    </dgm:pt>
    <dgm:pt modelId="{B7E0D335-A57E-4DEC-86FC-B3A6B34A8D3A}" type="pres">
      <dgm:prSet presAssocID="{F01D093F-5CA6-4E42-A553-D6BAA2D22E45}" presName="compositeShape" presStyleCnt="0">
        <dgm:presLayoutVars>
          <dgm:chMax val="7"/>
          <dgm:dir/>
          <dgm:resizeHandles val="exact"/>
        </dgm:presLayoutVars>
      </dgm:prSet>
      <dgm:spPr/>
      <dgm:t>
        <a:bodyPr/>
        <a:lstStyle/>
        <a:p>
          <a:endParaRPr lang="en-US"/>
        </a:p>
      </dgm:t>
    </dgm:pt>
    <dgm:pt modelId="{EB433694-C4C1-4F05-A60F-1AC9F02635BD}" type="pres">
      <dgm:prSet presAssocID="{A3DE475E-C5A2-47A1-905A-3DCF3EE59C50}" presName="circ1TxSh" presStyleLbl="vennNode1" presStyleIdx="0" presStyleCnt="1" custLinFactNeighborX="10222" custLinFactNeighborY="2667"/>
      <dgm:spPr/>
      <dgm:t>
        <a:bodyPr/>
        <a:lstStyle/>
        <a:p>
          <a:endParaRPr lang="en-US"/>
        </a:p>
      </dgm:t>
    </dgm:pt>
  </dgm:ptLst>
  <dgm:cxnLst>
    <dgm:cxn modelId="{6BD791E4-7B60-46C5-AADA-A92CB505F84F}" type="presOf" srcId="{F01D093F-5CA6-4E42-A553-D6BAA2D22E45}" destId="{B7E0D335-A57E-4DEC-86FC-B3A6B34A8D3A}" srcOrd="0" destOrd="0" presId="urn:microsoft.com/office/officeart/2005/8/layout/venn1"/>
    <dgm:cxn modelId="{579CD871-4383-471C-8BD5-5D5ECCD23D46}" srcId="{F01D093F-5CA6-4E42-A553-D6BAA2D22E45}" destId="{A3DE475E-C5A2-47A1-905A-3DCF3EE59C50}" srcOrd="0" destOrd="0" parTransId="{558C52F5-4534-40E5-9DB6-E648ACB4050B}" sibTransId="{5E1ABCD7-E1BE-4536-997E-3383EC0FAEFE}"/>
    <dgm:cxn modelId="{32FCE4B7-7FCF-4646-93DA-A9A60C3AF493}" type="presOf" srcId="{A3DE475E-C5A2-47A1-905A-3DCF3EE59C50}" destId="{EB433694-C4C1-4F05-A60F-1AC9F02635BD}" srcOrd="0" destOrd="0" presId="urn:microsoft.com/office/officeart/2005/8/layout/venn1"/>
    <dgm:cxn modelId="{90C95755-134D-4FF3-8B0E-15150D924025}" type="presParOf" srcId="{B7E0D335-A57E-4DEC-86FC-B3A6B34A8D3A}" destId="{EB433694-C4C1-4F05-A60F-1AC9F02635BD}"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B8648B-AF5B-47D7-B471-F65F0F918042}"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81252C96-8DE6-4833-90E6-48D5C50E2647}">
      <dgm:prSet/>
      <dgm:spPr/>
      <dgm:t>
        <a:bodyPr/>
        <a:lstStyle/>
        <a:p>
          <a:pPr rtl="0"/>
          <a:r>
            <a:rPr lang="en-US" dirty="0" smtClean="0"/>
            <a:t>Z-Scores: These scores are scaled on a number line ranging from -4 to 4.</a:t>
          </a:r>
          <a:endParaRPr lang="en-US" dirty="0"/>
        </a:p>
      </dgm:t>
    </dgm:pt>
    <dgm:pt modelId="{8212685A-AA94-4FEF-8A84-7CCC44EC221D}" type="parTrans" cxnId="{3B125E01-9940-45BF-89AA-4080BCB7DF69}">
      <dgm:prSet/>
      <dgm:spPr/>
      <dgm:t>
        <a:bodyPr/>
        <a:lstStyle/>
        <a:p>
          <a:endParaRPr lang="en-US"/>
        </a:p>
      </dgm:t>
    </dgm:pt>
    <dgm:pt modelId="{60AD4E15-6836-4884-9452-F09E7FFC106A}" type="sibTrans" cxnId="{3B125E01-9940-45BF-89AA-4080BCB7DF69}">
      <dgm:prSet/>
      <dgm:spPr/>
      <dgm:t>
        <a:bodyPr/>
        <a:lstStyle/>
        <a:p>
          <a:endParaRPr lang="en-US"/>
        </a:p>
      </dgm:t>
    </dgm:pt>
    <dgm:pt modelId="{C44B027B-4392-4EC4-8352-6DE2BF341FF7}">
      <dgm:prSet/>
      <dgm:spPr/>
      <dgm:t>
        <a:bodyPr/>
        <a:lstStyle/>
        <a:p>
          <a:pPr rtl="0"/>
          <a:r>
            <a:rPr lang="en-US" smtClean="0"/>
            <a:t>T-Scores: These scores range in intervals of 10 from 10 to 90 points. </a:t>
          </a:r>
          <a:endParaRPr lang="en-US"/>
        </a:p>
      </dgm:t>
    </dgm:pt>
    <dgm:pt modelId="{DF19459A-BA82-4069-9F75-245C896E582D}" type="parTrans" cxnId="{2B1D35AE-9A07-4BC1-A1E6-85065F6EFD9A}">
      <dgm:prSet/>
      <dgm:spPr/>
      <dgm:t>
        <a:bodyPr/>
        <a:lstStyle/>
        <a:p>
          <a:endParaRPr lang="en-US"/>
        </a:p>
      </dgm:t>
    </dgm:pt>
    <dgm:pt modelId="{7375C9B7-B29C-4F6A-A7C8-5A200E147214}" type="sibTrans" cxnId="{2B1D35AE-9A07-4BC1-A1E6-85065F6EFD9A}">
      <dgm:prSet/>
      <dgm:spPr/>
      <dgm:t>
        <a:bodyPr/>
        <a:lstStyle/>
        <a:p>
          <a:endParaRPr lang="en-US"/>
        </a:p>
      </dgm:t>
    </dgm:pt>
    <dgm:pt modelId="{6DD021FE-C3B0-45BC-BB15-5719D552499A}">
      <dgm:prSet/>
      <dgm:spPr/>
      <dgm:t>
        <a:bodyPr/>
        <a:lstStyle/>
        <a:p>
          <a:pPr rtl="0"/>
          <a:r>
            <a:rPr lang="en-US" smtClean="0"/>
            <a:t>Stanine : Score The stanine scale is also called the standard nine scale A Word From Very well</a:t>
          </a:r>
          <a:endParaRPr lang="en-US"/>
        </a:p>
      </dgm:t>
    </dgm:pt>
    <dgm:pt modelId="{8D158441-34DF-4EE2-937B-CF73A02E0AD3}" type="parTrans" cxnId="{A88C291B-4EC7-4B0C-BC9A-05450D7D7CE9}">
      <dgm:prSet/>
      <dgm:spPr/>
      <dgm:t>
        <a:bodyPr/>
        <a:lstStyle/>
        <a:p>
          <a:endParaRPr lang="en-US"/>
        </a:p>
      </dgm:t>
    </dgm:pt>
    <dgm:pt modelId="{4BE5D04B-BBA8-45D1-A02D-7F89A0077FA5}" type="sibTrans" cxnId="{A88C291B-4EC7-4B0C-BC9A-05450D7D7CE9}">
      <dgm:prSet/>
      <dgm:spPr/>
      <dgm:t>
        <a:bodyPr/>
        <a:lstStyle/>
        <a:p>
          <a:endParaRPr lang="en-US"/>
        </a:p>
      </dgm:t>
    </dgm:pt>
    <dgm:pt modelId="{19EE6612-866F-4F27-846E-E449150E4799}" type="pres">
      <dgm:prSet presAssocID="{15B8648B-AF5B-47D7-B471-F65F0F918042}" presName="Name0" presStyleCnt="0">
        <dgm:presLayoutVars>
          <dgm:dir/>
          <dgm:animLvl val="lvl"/>
          <dgm:resizeHandles val="exact"/>
        </dgm:presLayoutVars>
      </dgm:prSet>
      <dgm:spPr/>
      <dgm:t>
        <a:bodyPr/>
        <a:lstStyle/>
        <a:p>
          <a:endParaRPr lang="en-US"/>
        </a:p>
      </dgm:t>
    </dgm:pt>
    <dgm:pt modelId="{E866AB2B-E30C-4324-B6EB-DE871535F264}" type="pres">
      <dgm:prSet presAssocID="{81252C96-8DE6-4833-90E6-48D5C50E2647}" presName="linNode" presStyleCnt="0"/>
      <dgm:spPr/>
    </dgm:pt>
    <dgm:pt modelId="{39A64ED7-7EB7-4EE9-92BE-6510E058455E}" type="pres">
      <dgm:prSet presAssocID="{81252C96-8DE6-4833-90E6-48D5C50E2647}" presName="parentText" presStyleLbl="node1" presStyleIdx="0" presStyleCnt="3" custLinFactNeighborX="40553" custLinFactNeighborY="14774">
        <dgm:presLayoutVars>
          <dgm:chMax val="1"/>
          <dgm:bulletEnabled val="1"/>
        </dgm:presLayoutVars>
      </dgm:prSet>
      <dgm:spPr/>
      <dgm:t>
        <a:bodyPr/>
        <a:lstStyle/>
        <a:p>
          <a:endParaRPr lang="en-US"/>
        </a:p>
      </dgm:t>
    </dgm:pt>
    <dgm:pt modelId="{B5E0BD5D-9395-450C-AA55-656BE1845E9B}" type="pres">
      <dgm:prSet presAssocID="{60AD4E15-6836-4884-9452-F09E7FFC106A}" presName="sp" presStyleCnt="0"/>
      <dgm:spPr/>
    </dgm:pt>
    <dgm:pt modelId="{B8E9D162-0B65-4CA0-8ED6-142849F0B871}" type="pres">
      <dgm:prSet presAssocID="{C44B027B-4392-4EC4-8352-6DE2BF341FF7}" presName="linNode" presStyleCnt="0"/>
      <dgm:spPr/>
    </dgm:pt>
    <dgm:pt modelId="{11A50842-BE3C-4B98-AB16-F71480EA65F2}" type="pres">
      <dgm:prSet presAssocID="{C44B027B-4392-4EC4-8352-6DE2BF341FF7}" presName="parentText" presStyleLbl="node1" presStyleIdx="1" presStyleCnt="3" custLinFactNeighborX="40553" custLinFactNeighborY="-671">
        <dgm:presLayoutVars>
          <dgm:chMax val="1"/>
          <dgm:bulletEnabled val="1"/>
        </dgm:presLayoutVars>
      </dgm:prSet>
      <dgm:spPr/>
      <dgm:t>
        <a:bodyPr/>
        <a:lstStyle/>
        <a:p>
          <a:endParaRPr lang="en-US"/>
        </a:p>
      </dgm:t>
    </dgm:pt>
    <dgm:pt modelId="{604F5E38-40ED-400E-80D9-352D25A234D3}" type="pres">
      <dgm:prSet presAssocID="{7375C9B7-B29C-4F6A-A7C8-5A200E147214}" presName="sp" presStyleCnt="0"/>
      <dgm:spPr/>
    </dgm:pt>
    <dgm:pt modelId="{A878EB27-AEF0-463F-B404-BFC535C51F30}" type="pres">
      <dgm:prSet presAssocID="{6DD021FE-C3B0-45BC-BB15-5719D552499A}" presName="linNode" presStyleCnt="0"/>
      <dgm:spPr/>
    </dgm:pt>
    <dgm:pt modelId="{AE4B2851-F569-4FC7-9D59-23E0D94C7A8D}" type="pres">
      <dgm:prSet presAssocID="{6DD021FE-C3B0-45BC-BB15-5719D552499A}" presName="parentText" presStyleLbl="node1" presStyleIdx="2" presStyleCnt="3" custLinFactNeighborX="40553" custLinFactNeighborY="-1190">
        <dgm:presLayoutVars>
          <dgm:chMax val="1"/>
          <dgm:bulletEnabled val="1"/>
        </dgm:presLayoutVars>
      </dgm:prSet>
      <dgm:spPr/>
      <dgm:t>
        <a:bodyPr/>
        <a:lstStyle/>
        <a:p>
          <a:endParaRPr lang="en-US"/>
        </a:p>
      </dgm:t>
    </dgm:pt>
  </dgm:ptLst>
  <dgm:cxnLst>
    <dgm:cxn modelId="{3B125E01-9940-45BF-89AA-4080BCB7DF69}" srcId="{15B8648B-AF5B-47D7-B471-F65F0F918042}" destId="{81252C96-8DE6-4833-90E6-48D5C50E2647}" srcOrd="0" destOrd="0" parTransId="{8212685A-AA94-4FEF-8A84-7CCC44EC221D}" sibTransId="{60AD4E15-6836-4884-9452-F09E7FFC106A}"/>
    <dgm:cxn modelId="{0A5D6D17-B15F-401A-A244-505CAA99953A}" type="presOf" srcId="{81252C96-8DE6-4833-90E6-48D5C50E2647}" destId="{39A64ED7-7EB7-4EE9-92BE-6510E058455E}" srcOrd="0" destOrd="0" presId="urn:microsoft.com/office/officeart/2005/8/layout/vList5"/>
    <dgm:cxn modelId="{A0A55B40-9667-46A6-894E-8DB09E65F949}" type="presOf" srcId="{15B8648B-AF5B-47D7-B471-F65F0F918042}" destId="{19EE6612-866F-4F27-846E-E449150E4799}" srcOrd="0" destOrd="0" presId="urn:microsoft.com/office/officeart/2005/8/layout/vList5"/>
    <dgm:cxn modelId="{0621D28B-5060-48CE-B441-B27B70314EAF}" type="presOf" srcId="{C44B027B-4392-4EC4-8352-6DE2BF341FF7}" destId="{11A50842-BE3C-4B98-AB16-F71480EA65F2}" srcOrd="0" destOrd="0" presId="urn:microsoft.com/office/officeart/2005/8/layout/vList5"/>
    <dgm:cxn modelId="{A88C291B-4EC7-4B0C-BC9A-05450D7D7CE9}" srcId="{15B8648B-AF5B-47D7-B471-F65F0F918042}" destId="{6DD021FE-C3B0-45BC-BB15-5719D552499A}" srcOrd="2" destOrd="0" parTransId="{8D158441-34DF-4EE2-937B-CF73A02E0AD3}" sibTransId="{4BE5D04B-BBA8-45D1-A02D-7F89A0077FA5}"/>
    <dgm:cxn modelId="{2B1D35AE-9A07-4BC1-A1E6-85065F6EFD9A}" srcId="{15B8648B-AF5B-47D7-B471-F65F0F918042}" destId="{C44B027B-4392-4EC4-8352-6DE2BF341FF7}" srcOrd="1" destOrd="0" parTransId="{DF19459A-BA82-4069-9F75-245C896E582D}" sibTransId="{7375C9B7-B29C-4F6A-A7C8-5A200E147214}"/>
    <dgm:cxn modelId="{AA3352A2-69A7-4527-9A30-5C7D807D79A0}" type="presOf" srcId="{6DD021FE-C3B0-45BC-BB15-5719D552499A}" destId="{AE4B2851-F569-4FC7-9D59-23E0D94C7A8D}" srcOrd="0" destOrd="0" presId="urn:microsoft.com/office/officeart/2005/8/layout/vList5"/>
    <dgm:cxn modelId="{0AD848A2-5CEA-4C92-80FF-B23B5289E28B}" type="presParOf" srcId="{19EE6612-866F-4F27-846E-E449150E4799}" destId="{E866AB2B-E30C-4324-B6EB-DE871535F264}" srcOrd="0" destOrd="0" presId="urn:microsoft.com/office/officeart/2005/8/layout/vList5"/>
    <dgm:cxn modelId="{F0661D95-C195-4EED-A73B-19AC87B662AC}" type="presParOf" srcId="{E866AB2B-E30C-4324-B6EB-DE871535F264}" destId="{39A64ED7-7EB7-4EE9-92BE-6510E058455E}" srcOrd="0" destOrd="0" presId="urn:microsoft.com/office/officeart/2005/8/layout/vList5"/>
    <dgm:cxn modelId="{BE3FA3E6-7102-4FCC-A5E8-67755953F6E4}" type="presParOf" srcId="{19EE6612-866F-4F27-846E-E449150E4799}" destId="{B5E0BD5D-9395-450C-AA55-656BE1845E9B}" srcOrd="1" destOrd="0" presId="urn:microsoft.com/office/officeart/2005/8/layout/vList5"/>
    <dgm:cxn modelId="{0F1B35CD-EDF3-4E6B-9BDD-88BEE05F7EA9}" type="presParOf" srcId="{19EE6612-866F-4F27-846E-E449150E4799}" destId="{B8E9D162-0B65-4CA0-8ED6-142849F0B871}" srcOrd="2" destOrd="0" presId="urn:microsoft.com/office/officeart/2005/8/layout/vList5"/>
    <dgm:cxn modelId="{D0EDC8F5-D538-4E7C-8F94-6B2E4382C8CE}" type="presParOf" srcId="{B8E9D162-0B65-4CA0-8ED6-142849F0B871}" destId="{11A50842-BE3C-4B98-AB16-F71480EA65F2}" srcOrd="0" destOrd="0" presId="urn:microsoft.com/office/officeart/2005/8/layout/vList5"/>
    <dgm:cxn modelId="{029E07CB-8CF5-4E97-B306-6AC427BCF50E}" type="presParOf" srcId="{19EE6612-866F-4F27-846E-E449150E4799}" destId="{604F5E38-40ED-400E-80D9-352D25A234D3}" srcOrd="3" destOrd="0" presId="urn:microsoft.com/office/officeart/2005/8/layout/vList5"/>
    <dgm:cxn modelId="{F3559DE9-FC3E-40E0-A795-2C3CD9B3B449}" type="presParOf" srcId="{19EE6612-866F-4F27-846E-E449150E4799}" destId="{A878EB27-AEF0-463F-B404-BFC535C51F30}" srcOrd="4" destOrd="0" presId="urn:microsoft.com/office/officeart/2005/8/layout/vList5"/>
    <dgm:cxn modelId="{300BCC98-7070-43B0-AAE0-46167565DF70}" type="presParOf" srcId="{A878EB27-AEF0-463F-B404-BFC535C51F30}" destId="{AE4B2851-F569-4FC7-9D59-23E0D94C7A8D}"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696C52-2BCF-4B59-BB62-A6BBB91EA58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D003466-E520-4E2F-BCCF-9A5184BAC858}">
      <dgm:prSet/>
      <dgm:spPr/>
      <dgm:t>
        <a:bodyPr/>
        <a:lstStyle/>
        <a:p>
          <a:pPr rtl="0"/>
          <a:r>
            <a:rPr lang="en-US" dirty="0" smtClean="0"/>
            <a:t>What is the average standard score?</a:t>
          </a:r>
        </a:p>
        <a:p>
          <a:pPr rtl="0"/>
          <a:r>
            <a:rPr lang="en-US" dirty="0" smtClean="0"/>
            <a:t>Scaled scores are often combined to form standard scores. The average range for a scaled score is 8-10, and 50% of all children at a given age will fall in this range. T-scores. T-scores are another type of standardized score, where 50 is average</a:t>
          </a:r>
          <a:endParaRPr lang="en-US" dirty="0"/>
        </a:p>
      </dgm:t>
    </dgm:pt>
    <dgm:pt modelId="{B17BDDF2-5A3F-4B70-8E85-6229388D5E24}" type="parTrans" cxnId="{AEE9C5F3-8CB7-41F6-90F3-0ACF6AAD85C8}">
      <dgm:prSet/>
      <dgm:spPr/>
      <dgm:t>
        <a:bodyPr/>
        <a:lstStyle/>
        <a:p>
          <a:endParaRPr lang="en-US"/>
        </a:p>
      </dgm:t>
    </dgm:pt>
    <dgm:pt modelId="{CE890E30-CF2B-4D5D-AB29-4EB7BADA89E5}" type="sibTrans" cxnId="{AEE9C5F3-8CB7-41F6-90F3-0ACF6AAD85C8}">
      <dgm:prSet/>
      <dgm:spPr/>
      <dgm:t>
        <a:bodyPr/>
        <a:lstStyle/>
        <a:p>
          <a:endParaRPr lang="en-US"/>
        </a:p>
      </dgm:t>
    </dgm:pt>
    <dgm:pt modelId="{99C5402D-0D69-4661-B71C-D888B5328006}" type="pres">
      <dgm:prSet presAssocID="{B5696C52-2BCF-4B59-BB62-A6BBB91EA581}" presName="cycle" presStyleCnt="0">
        <dgm:presLayoutVars>
          <dgm:dir/>
          <dgm:resizeHandles val="exact"/>
        </dgm:presLayoutVars>
      </dgm:prSet>
      <dgm:spPr/>
      <dgm:t>
        <a:bodyPr/>
        <a:lstStyle/>
        <a:p>
          <a:endParaRPr lang="en-US"/>
        </a:p>
      </dgm:t>
    </dgm:pt>
    <dgm:pt modelId="{5EE7C55A-AEFD-45CA-AB33-6AE0E1F89D6E}" type="pres">
      <dgm:prSet presAssocID="{BD003466-E520-4E2F-BCCF-9A5184BAC858}" presName="node" presStyleLbl="node1" presStyleIdx="0" presStyleCnt="1" custRadScaleRad="92680" custRadScaleInc="-153">
        <dgm:presLayoutVars>
          <dgm:bulletEnabled val="1"/>
        </dgm:presLayoutVars>
      </dgm:prSet>
      <dgm:spPr/>
      <dgm:t>
        <a:bodyPr/>
        <a:lstStyle/>
        <a:p>
          <a:endParaRPr lang="en-US"/>
        </a:p>
      </dgm:t>
    </dgm:pt>
  </dgm:ptLst>
  <dgm:cxnLst>
    <dgm:cxn modelId="{89CE4D16-D804-4351-A5A1-E1496E5E55EB}" type="presOf" srcId="{BD003466-E520-4E2F-BCCF-9A5184BAC858}" destId="{5EE7C55A-AEFD-45CA-AB33-6AE0E1F89D6E}" srcOrd="0" destOrd="0" presId="urn:microsoft.com/office/officeart/2005/8/layout/cycle2"/>
    <dgm:cxn modelId="{AEE9C5F3-8CB7-41F6-90F3-0ACF6AAD85C8}" srcId="{B5696C52-2BCF-4B59-BB62-A6BBB91EA581}" destId="{BD003466-E520-4E2F-BCCF-9A5184BAC858}" srcOrd="0" destOrd="0" parTransId="{B17BDDF2-5A3F-4B70-8E85-6229388D5E24}" sibTransId="{CE890E30-CF2B-4D5D-AB29-4EB7BADA89E5}"/>
    <dgm:cxn modelId="{C6EB274D-1CA6-4F85-85EA-0DA31C492086}" type="presOf" srcId="{B5696C52-2BCF-4B59-BB62-A6BBB91EA581}" destId="{99C5402D-0D69-4661-B71C-D888B5328006}" srcOrd="0" destOrd="0" presId="urn:microsoft.com/office/officeart/2005/8/layout/cycle2"/>
    <dgm:cxn modelId="{67D8B359-82C4-44B9-A443-77A697265FFD}" type="presParOf" srcId="{99C5402D-0D69-4661-B71C-D888B5328006}" destId="{5EE7C55A-AEFD-45CA-AB33-6AE0E1F89D6E}"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6B8DA-8017-4000-A55C-1F143894AD6E}">
      <dsp:nvSpPr>
        <dsp:cNvPr id="0" name=""/>
        <dsp:cNvSpPr/>
      </dsp:nvSpPr>
      <dsp:spPr>
        <a:xfrm>
          <a:off x="1167566" y="0"/>
          <a:ext cx="5059363" cy="5059363"/>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6440A-4060-43F7-A95D-ACFBB5C89C29}">
      <dsp:nvSpPr>
        <dsp:cNvPr id="0" name=""/>
        <dsp:cNvSpPr/>
      </dsp:nvSpPr>
      <dsp:spPr>
        <a:xfrm>
          <a:off x="3697247" y="508652"/>
          <a:ext cx="3288585" cy="79230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In case of individual observations, Standard Deviation can be computed in any of the two ways</a:t>
          </a:r>
          <a:r>
            <a:rPr lang="en-US" sz="1000" kern="1200" dirty="0" smtClean="0"/>
            <a:t>:</a:t>
          </a:r>
          <a:endParaRPr lang="en-US" sz="1000" kern="1200" dirty="0"/>
        </a:p>
      </dsp:txBody>
      <dsp:txXfrm>
        <a:off x="3735924" y="547329"/>
        <a:ext cx="3211231" cy="714951"/>
      </dsp:txXfrm>
    </dsp:sp>
    <dsp:sp modelId="{E58E1F4E-D827-4CCD-95B6-68127DE182CD}">
      <dsp:nvSpPr>
        <dsp:cNvPr id="0" name=""/>
        <dsp:cNvSpPr/>
      </dsp:nvSpPr>
      <dsp:spPr>
        <a:xfrm>
          <a:off x="3697247" y="1333999"/>
          <a:ext cx="3288585" cy="424596"/>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1. Take the deviation of the items from the actual mean</a:t>
          </a:r>
          <a:endParaRPr lang="en-US" sz="1100" kern="1200" dirty="0"/>
        </a:p>
      </dsp:txBody>
      <dsp:txXfrm>
        <a:off x="3717974" y="1354726"/>
        <a:ext cx="3247131" cy="383142"/>
      </dsp:txXfrm>
    </dsp:sp>
    <dsp:sp modelId="{9ED7BAFD-DF5E-49CE-9341-56352D33C777}">
      <dsp:nvSpPr>
        <dsp:cNvPr id="0" name=""/>
        <dsp:cNvSpPr/>
      </dsp:nvSpPr>
      <dsp:spPr>
        <a:xfrm>
          <a:off x="3771619" y="1791637"/>
          <a:ext cx="3139843" cy="40845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2. Take the deviation of the item from the assumed mean</a:t>
          </a:r>
          <a:endParaRPr lang="en-US" sz="1100" kern="1200" dirty="0"/>
        </a:p>
      </dsp:txBody>
      <dsp:txXfrm>
        <a:off x="3791558" y="1811576"/>
        <a:ext cx="3099965" cy="368573"/>
      </dsp:txXfrm>
    </dsp:sp>
    <dsp:sp modelId="{0EFFDC20-A849-45BA-A349-AF3457FF9AE5}">
      <dsp:nvSpPr>
        <dsp:cNvPr id="0" name=""/>
        <dsp:cNvSpPr/>
      </dsp:nvSpPr>
      <dsp:spPr>
        <a:xfrm>
          <a:off x="3697247" y="2233130"/>
          <a:ext cx="3288585" cy="681344"/>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In case of a discrete series, any of the following methods can be used to calculate Standard Deviation:</a:t>
          </a:r>
          <a:endParaRPr lang="en-US" sz="1200" kern="1200" dirty="0"/>
        </a:p>
      </dsp:txBody>
      <dsp:txXfrm>
        <a:off x="3730507" y="2266390"/>
        <a:ext cx="3222065" cy="614824"/>
      </dsp:txXfrm>
    </dsp:sp>
    <dsp:sp modelId="{83FD1E09-E7E3-4223-980B-CE031ABD09C8}">
      <dsp:nvSpPr>
        <dsp:cNvPr id="0" name=""/>
        <dsp:cNvSpPr/>
      </dsp:nvSpPr>
      <dsp:spPr>
        <a:xfrm>
          <a:off x="3697247" y="2947516"/>
          <a:ext cx="3288585" cy="468644"/>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1. Actual mean method</a:t>
          </a:r>
          <a:endParaRPr lang="en-US" sz="1100" kern="1200" dirty="0"/>
        </a:p>
      </dsp:txBody>
      <dsp:txXfrm>
        <a:off x="3720124" y="2970393"/>
        <a:ext cx="3242831" cy="422890"/>
      </dsp:txXfrm>
    </dsp:sp>
    <dsp:sp modelId="{9D5F9598-A3E3-487A-98FB-9B612E8AFDD4}">
      <dsp:nvSpPr>
        <dsp:cNvPr id="0" name=""/>
        <dsp:cNvSpPr/>
      </dsp:nvSpPr>
      <dsp:spPr>
        <a:xfrm>
          <a:off x="3702180" y="3518317"/>
          <a:ext cx="3288585" cy="45024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2. Assumed mean method</a:t>
          </a:r>
          <a:endParaRPr lang="en-US" sz="1100" kern="1200" dirty="0"/>
        </a:p>
      </dsp:txBody>
      <dsp:txXfrm>
        <a:off x="3724159" y="3540296"/>
        <a:ext cx="3244627" cy="406291"/>
      </dsp:txXfrm>
    </dsp:sp>
    <dsp:sp modelId="{B60656E7-DAE3-4C1A-AA2C-9664F8A40EC4}">
      <dsp:nvSpPr>
        <dsp:cNvPr id="0" name=""/>
        <dsp:cNvSpPr/>
      </dsp:nvSpPr>
      <dsp:spPr>
        <a:xfrm>
          <a:off x="3702180" y="4051609"/>
          <a:ext cx="3288585" cy="58517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kern="1200" dirty="0" smtClean="0"/>
            <a:t>3. Step deviation method</a:t>
          </a:r>
          <a:endParaRPr lang="en-US" sz="1100" kern="1200" dirty="0"/>
        </a:p>
      </dsp:txBody>
      <dsp:txXfrm>
        <a:off x="3730746" y="4080175"/>
        <a:ext cx="3231453" cy="528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4DBC9-62B9-46DC-A176-47BB92D84B06}">
      <dsp:nvSpPr>
        <dsp:cNvPr id="0" name=""/>
        <dsp:cNvSpPr/>
      </dsp:nvSpPr>
      <dsp:spPr>
        <a:xfrm>
          <a:off x="0" y="84660"/>
          <a:ext cx="5943600" cy="25061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t>Standard deviation is a number used to tell how measurements for a group are spread out from the average (mean), or expected value. A low standard deviation means that most of the numbers are close to the average. A high standard deviation means that the numbers are more spread out.</a:t>
          </a:r>
          <a:endParaRPr lang="en-US" sz="2100" kern="1200" dirty="0"/>
        </a:p>
      </dsp:txBody>
      <dsp:txXfrm>
        <a:off x="122340" y="207000"/>
        <a:ext cx="5698920" cy="2261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D2997-ABCD-47C8-BD5C-EDC190BDF327}">
      <dsp:nvSpPr>
        <dsp:cNvPr id="0" name=""/>
        <dsp:cNvSpPr/>
      </dsp:nvSpPr>
      <dsp:spPr>
        <a:xfrm>
          <a:off x="0" y="0"/>
          <a:ext cx="4483100" cy="30232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(а) It is the distribution of many naturally occurring variables, such as intelligence of 8th grade students, height of the 10th grade students </a:t>
          </a:r>
          <a:r>
            <a:rPr lang="en-US" sz="1900" kern="1200" dirty="0" err="1" smtClean="0"/>
            <a:t>etc</a:t>
          </a:r>
          <a:endParaRPr lang="en-US" sz="1900" kern="1200" dirty="0" smtClean="0"/>
        </a:p>
        <a:p>
          <a:pPr lvl="0" algn="l" defTabSz="844550" rtl="0">
            <a:lnSpc>
              <a:spcPct val="90000"/>
            </a:lnSpc>
            <a:spcBef>
              <a:spcPct val="0"/>
            </a:spcBef>
            <a:spcAft>
              <a:spcPct val="35000"/>
            </a:spcAft>
          </a:pPr>
          <a:r>
            <a:rPr lang="en-US" sz="1900" kern="1200" dirty="0" smtClean="0"/>
            <a:t>(b) The distribution of the means of samples drawn from      most parent populations is normal or approximately so when the samples are sufficiently large.</a:t>
          </a:r>
          <a:endParaRPr lang="en-US" sz="1900" kern="1200" dirty="0"/>
        </a:p>
      </dsp:txBody>
      <dsp:txXfrm>
        <a:off x="147584" y="147584"/>
        <a:ext cx="4187932" cy="2728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9B41A-D7AF-4A08-ADF9-82E0358DF4C6}">
      <dsp:nvSpPr>
        <dsp:cNvPr id="0" name=""/>
        <dsp:cNvSpPr/>
      </dsp:nvSpPr>
      <dsp:spPr>
        <a:xfrm>
          <a:off x="0" y="0"/>
          <a:ext cx="4114799" cy="269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Therefore normal curve has great significance in social sciences and </a:t>
          </a:r>
          <a:r>
            <a:rPr lang="en-US" sz="1600" kern="1200" dirty="0" err="1" smtClean="0"/>
            <a:t>behavioural</a:t>
          </a:r>
          <a:r>
            <a:rPr lang="en-US" sz="1600" kern="1200" dirty="0" smtClean="0"/>
            <a:t> sciences. In </a:t>
          </a:r>
          <a:r>
            <a:rPr lang="en-US" sz="1600" kern="1200" dirty="0" err="1" smtClean="0"/>
            <a:t>behavioural</a:t>
          </a:r>
          <a:r>
            <a:rPr lang="en-US" sz="1600" kern="1200" dirty="0" smtClean="0"/>
            <a:t> measurement most of the aspects approximates to the normal distribution. So that Nor­mal Probability Curve or most popularly known as NPC is used as a reference curve. In order to understand the utility of the NPC we must have to understand the properties of the NPC.</a:t>
          </a:r>
          <a:endParaRPr lang="en-US" sz="1600" kern="1200" dirty="0"/>
        </a:p>
      </dsp:txBody>
      <dsp:txXfrm>
        <a:off x="131592" y="131592"/>
        <a:ext cx="3851615" cy="2432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BF1B9-DCD5-44E9-A4BF-AC4680104434}">
      <dsp:nvSpPr>
        <dsp:cNvPr id="0" name=""/>
        <dsp:cNvSpPr/>
      </dsp:nvSpPr>
      <dsp:spPr>
        <a:xfrm>
          <a:off x="0" y="52500"/>
          <a:ext cx="4648200" cy="2714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baseline="0" dirty="0" smtClean="0"/>
            <a:t>Standard score is a set of scores with the same mean and standard deviation. By          converting raw scores into a standard score, it allows the scores to be compared. ...           By using the standard deviation and statistical procedures, it is possible to determine a percentile score for a</a:t>
          </a:r>
          <a:endParaRPr lang="en-US" sz="2000" kern="1200" dirty="0"/>
        </a:p>
      </dsp:txBody>
      <dsp:txXfrm>
        <a:off x="132506" y="185006"/>
        <a:ext cx="4383188" cy="2449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2A82D-FC60-4FD6-BF82-1B88A776EBFA}">
      <dsp:nvSpPr>
        <dsp:cNvPr id="0" name=""/>
        <dsp:cNvSpPr/>
      </dsp:nvSpPr>
      <dsp:spPr>
        <a:xfrm>
          <a:off x="597791" y="1296"/>
          <a:ext cx="3113515" cy="1977082"/>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EB363-4B77-4749-8484-6A1A13998FD3}">
      <dsp:nvSpPr>
        <dsp:cNvPr id="0" name=""/>
        <dsp:cNvSpPr/>
      </dsp:nvSpPr>
      <dsp:spPr>
        <a:xfrm>
          <a:off x="943737" y="329945"/>
          <a:ext cx="3113515" cy="197708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If a z-score is equal to 0, it is on the mean. If a Z-Score is equal to +1, it is 1 Standard Deviation above the mean. If a z-score is equal to +2, it is 2 Standard Deviations above the mean. ... This means that raw score of 98% is pretty darn good relative to the rest of the students in your class.</a:t>
          </a:r>
          <a:endParaRPr lang="en-US" sz="1300" kern="1200"/>
        </a:p>
      </dsp:txBody>
      <dsp:txXfrm>
        <a:off x="1001644" y="387852"/>
        <a:ext cx="2997701" cy="18612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33694-C4C1-4F05-A60F-1AC9F02635BD}">
      <dsp:nvSpPr>
        <dsp:cNvPr id="0" name=""/>
        <dsp:cNvSpPr/>
      </dsp:nvSpPr>
      <dsp:spPr>
        <a:xfrm>
          <a:off x="685794" y="0"/>
          <a:ext cx="2857499" cy="2857499"/>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n-US" sz="1100" kern="1200" dirty="0" smtClean="0"/>
            <a:t>What is a standard age score?</a:t>
          </a:r>
        </a:p>
        <a:p>
          <a:pPr lvl="0" algn="ctr" defTabSz="488950" rtl="0">
            <a:lnSpc>
              <a:spcPct val="90000"/>
            </a:lnSpc>
            <a:spcBef>
              <a:spcPct val="0"/>
            </a:spcBef>
            <a:spcAft>
              <a:spcPct val="35000"/>
            </a:spcAft>
          </a:pPr>
          <a:r>
            <a:rPr lang="en-US" sz="1100" kern="1200" dirty="0" smtClean="0"/>
            <a:t>Standard Age Score (SAS) is a normalized standard score, with a mean (average) of 100. Standard Age Scores of 89-111 are all within the average range. For example: A student with a SAS of 100 on the Verbal Battery has the rate and level of development of verbal reasoning skills that are typical for his/her age group.</a:t>
          </a:r>
          <a:endParaRPr lang="en-US" sz="1100" kern="1200" dirty="0"/>
        </a:p>
      </dsp:txBody>
      <dsp:txXfrm>
        <a:off x="1104265" y="418471"/>
        <a:ext cx="2020557" cy="20205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64ED7-7EB7-4EE9-92BE-6510E058455E}">
      <dsp:nvSpPr>
        <dsp:cNvPr id="0" name=""/>
        <dsp:cNvSpPr/>
      </dsp:nvSpPr>
      <dsp:spPr>
        <a:xfrm>
          <a:off x="2285998" y="117286"/>
          <a:ext cx="1766041" cy="78581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US" sz="1100" kern="1200" dirty="0" smtClean="0"/>
            <a:t>Z-Scores: These scores are scaled on a number line ranging from -4 to 4.</a:t>
          </a:r>
          <a:endParaRPr lang="en-US" sz="1100" kern="1200" dirty="0"/>
        </a:p>
      </dsp:txBody>
      <dsp:txXfrm>
        <a:off x="2324358" y="155646"/>
        <a:ext cx="1689321" cy="709092"/>
      </dsp:txXfrm>
    </dsp:sp>
    <dsp:sp modelId="{11A50842-BE3C-4B98-AB16-F71480EA65F2}">
      <dsp:nvSpPr>
        <dsp:cNvPr id="0" name=""/>
        <dsp:cNvSpPr/>
      </dsp:nvSpPr>
      <dsp:spPr>
        <a:xfrm>
          <a:off x="2285998" y="821020"/>
          <a:ext cx="1766041" cy="78581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US" sz="1100" kern="1200" smtClean="0"/>
            <a:t>T-Scores: These scores range in intervals of 10 from 10 to 90 points. </a:t>
          </a:r>
          <a:endParaRPr lang="en-US" sz="1100" kern="1200"/>
        </a:p>
      </dsp:txBody>
      <dsp:txXfrm>
        <a:off x="2324358" y="859380"/>
        <a:ext cx="1689321" cy="709092"/>
      </dsp:txXfrm>
    </dsp:sp>
    <dsp:sp modelId="{AE4B2851-F569-4FC7-9D59-23E0D94C7A8D}">
      <dsp:nvSpPr>
        <dsp:cNvPr id="0" name=""/>
        <dsp:cNvSpPr/>
      </dsp:nvSpPr>
      <dsp:spPr>
        <a:xfrm>
          <a:off x="2285998" y="1642045"/>
          <a:ext cx="1766041" cy="785812"/>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rtl="0">
            <a:lnSpc>
              <a:spcPct val="90000"/>
            </a:lnSpc>
            <a:spcBef>
              <a:spcPct val="0"/>
            </a:spcBef>
            <a:spcAft>
              <a:spcPct val="35000"/>
            </a:spcAft>
          </a:pPr>
          <a:r>
            <a:rPr lang="en-US" sz="1100" kern="1200" smtClean="0"/>
            <a:t>Stanine : Score The stanine scale is also called the standard nine scale A Word From Very well</a:t>
          </a:r>
          <a:endParaRPr lang="en-US" sz="1100" kern="1200"/>
        </a:p>
      </dsp:txBody>
      <dsp:txXfrm>
        <a:off x="2324358" y="1680405"/>
        <a:ext cx="1689321" cy="7090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7C55A-AEFD-45CA-AB33-6AE0E1F89D6E}">
      <dsp:nvSpPr>
        <dsp:cNvPr id="0" name=""/>
        <dsp:cNvSpPr/>
      </dsp:nvSpPr>
      <dsp:spPr>
        <a:xfrm>
          <a:off x="2133563" y="1185"/>
          <a:ext cx="2771179" cy="277117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US" sz="1100" kern="1200" dirty="0" smtClean="0"/>
            <a:t>What is the average standard score?</a:t>
          </a:r>
        </a:p>
        <a:p>
          <a:pPr lvl="0" algn="ctr" defTabSz="488950" rtl="0">
            <a:lnSpc>
              <a:spcPct val="90000"/>
            </a:lnSpc>
            <a:spcBef>
              <a:spcPct val="0"/>
            </a:spcBef>
            <a:spcAft>
              <a:spcPct val="35000"/>
            </a:spcAft>
          </a:pPr>
          <a:r>
            <a:rPr lang="en-US" sz="1100" kern="1200" dirty="0" smtClean="0"/>
            <a:t>Scaled scores are often combined to form standard scores. The average range for a scaled score is 8-10, and 50% of all children at a given age will fall in this range. T-scores. T-scores are another type of standardized score, where 50 is average</a:t>
          </a:r>
          <a:endParaRPr lang="en-US" sz="1100" kern="1200" dirty="0"/>
        </a:p>
      </dsp:txBody>
      <dsp:txXfrm>
        <a:off x="2539393" y="407015"/>
        <a:ext cx="1959519" cy="19595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6169D32A-F6D4-4616-AEA3-81D27C7DEAFA}" type="datetimeFigureOut">
              <a:rPr lang="en-US" smtClean="0"/>
              <a:t>3/21/2020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CBDDA58-D68F-4634-983D-44EA7DD9F15D}"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9D32A-F6D4-4616-AEA3-81D27C7DEAFA}"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DDA58-D68F-4634-983D-44EA7DD9F15D}"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9D32A-F6D4-4616-AEA3-81D27C7DEAFA}"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DDA58-D68F-4634-983D-44EA7DD9F15D}"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69D32A-F6D4-4616-AEA3-81D27C7DEAFA}"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DDA58-D68F-4634-983D-44EA7DD9F15D}"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69D32A-F6D4-4616-AEA3-81D27C7DEAFA}" type="datetimeFigureOut">
              <a:rPr lang="en-US" smtClean="0"/>
              <a:t>3/21/2020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DDA58-D68F-4634-983D-44EA7DD9F15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169D32A-F6D4-4616-AEA3-81D27C7DEAFA}" type="datetimeFigureOut">
              <a:rPr lang="en-US" smtClean="0"/>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DDA58-D68F-4634-983D-44EA7DD9F15D}"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69D32A-F6D4-4616-AEA3-81D27C7DEAFA}" type="datetimeFigureOut">
              <a:rPr lang="en-US" smtClean="0"/>
              <a:t>3/21/2020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DDA58-D68F-4634-983D-44EA7DD9F15D}"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69D32A-F6D4-4616-AEA3-81D27C7DEAFA}" type="datetimeFigureOut">
              <a:rPr lang="en-US" smtClean="0"/>
              <a:t>3/21/2020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DDA58-D68F-4634-983D-44EA7DD9F15D}"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9D32A-F6D4-4616-AEA3-81D27C7DEAFA}" type="datetimeFigureOut">
              <a:rPr lang="en-US" smtClean="0"/>
              <a:t>3/21/2020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DDA58-D68F-4634-983D-44EA7DD9F1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9D32A-F6D4-4616-AEA3-81D27C7DEAFA}" type="datetimeFigureOut">
              <a:rPr lang="en-US" smtClean="0"/>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DDA58-D68F-4634-983D-44EA7DD9F1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9D32A-F6D4-4616-AEA3-81D27C7DEAFA}" type="datetimeFigureOut">
              <a:rPr lang="en-US" smtClean="0"/>
              <a:t>3/21/2020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DDA58-D68F-4634-983D-44EA7DD9F1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6169D32A-F6D4-4616-AEA3-81D27C7DEAFA}" type="datetimeFigureOut">
              <a:rPr lang="en-US" smtClean="0"/>
              <a:t>3/21/2020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CBDDA58-D68F-4634-983D-44EA7DD9F15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505200"/>
            <a:ext cx="6777318" cy="1731982"/>
          </a:xfrm>
        </p:spPr>
        <p:txBody>
          <a:bodyPr/>
          <a:lstStyle/>
          <a:p>
            <a:r>
              <a:rPr lang="en-US" dirty="0" smtClean="0">
                <a:solidFill>
                  <a:schemeClr val="accent5"/>
                </a:solidFill>
              </a:rPr>
              <a:t>TEST, MEASURMENT $ EVALUATION IN PHYSICAL EDUCATION </a:t>
            </a:r>
            <a:endParaRPr lang="en-US" dirty="0">
              <a:solidFill>
                <a:schemeClr val="accent5"/>
              </a:solidFill>
            </a:endParaRPr>
          </a:p>
        </p:txBody>
      </p:sp>
      <p:sp>
        <p:nvSpPr>
          <p:cNvPr id="3" name="Subtitle 2"/>
          <p:cNvSpPr>
            <a:spLocks noGrp="1"/>
          </p:cNvSpPr>
          <p:nvPr>
            <p:ph type="subTitle" idx="1"/>
          </p:nvPr>
        </p:nvSpPr>
        <p:spPr>
          <a:xfrm>
            <a:off x="3581400" y="5638800"/>
            <a:ext cx="5105400" cy="838200"/>
          </a:xfrm>
        </p:spPr>
        <p:txBody>
          <a:bodyPr/>
          <a:lstStyle/>
          <a:p>
            <a:r>
              <a:rPr lang="en-US" dirty="0" smtClean="0">
                <a:solidFill>
                  <a:schemeClr val="accent5"/>
                </a:solidFill>
              </a:rPr>
              <a:t>Mam Zaira</a:t>
            </a:r>
            <a:endParaRPr lang="en-US" dirty="0">
              <a:solidFill>
                <a:schemeClr val="accent5"/>
              </a:solidFill>
            </a:endParaRPr>
          </a:p>
        </p:txBody>
      </p:sp>
    </p:spTree>
    <p:extLst>
      <p:ext uri="{BB962C8B-B14F-4D97-AF65-F5344CB8AC3E}">
        <p14:creationId xmlns:p14="http://schemas.microsoft.com/office/powerpoint/2010/main" val="352013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Pretest evaluation is conducted to access the physical &amp; mental health of athletes before they undergo training or join a sports competition.</a:t>
            </a:r>
          </a:p>
          <a:p>
            <a:endParaRPr lang="en-US"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2- Pre test responsibilities:</a:t>
            </a:r>
            <a:endParaRPr lang="en-US" dirty="0"/>
          </a:p>
        </p:txBody>
      </p:sp>
      <p:pic>
        <p:nvPicPr>
          <p:cNvPr id="6" name="Picture 5" descr="Image result for physical and menta;l health of athle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657600"/>
            <a:ext cx="4438650" cy="2381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42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t>For any testing session there are many important steps to ensure the session to run smoothly &amp; safely , &amp; that the information is collected is accurate. Here there is a list of many steps that should be consider:</a:t>
            </a:r>
          </a:p>
          <a:p>
            <a:r>
              <a:rPr lang="en-US" dirty="0"/>
              <a:t>Prepare equipment's</a:t>
            </a:r>
          </a:p>
          <a:p>
            <a:r>
              <a:rPr lang="en-US" dirty="0"/>
              <a:t>Pre test measures</a:t>
            </a:r>
          </a:p>
          <a:p>
            <a:r>
              <a:rPr lang="en-US" dirty="0"/>
              <a:t>Prepare athletes </a:t>
            </a:r>
          </a:p>
          <a:p>
            <a:endParaRPr lang="en-US"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Procedure of pre-test evaluation:</a:t>
            </a:r>
            <a:endParaRPr lang="en-US" dirty="0"/>
          </a:p>
        </p:txBody>
      </p:sp>
    </p:spTree>
    <p:extLst>
      <p:ext uri="{BB962C8B-B14F-4D97-AF65-F5344CB8AC3E}">
        <p14:creationId xmlns:p14="http://schemas.microsoft.com/office/powerpoint/2010/main" val="387581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t>Prepare forms for recording results</a:t>
            </a:r>
          </a:p>
          <a:p>
            <a:r>
              <a:rPr lang="en-US" dirty="0"/>
              <a:t>Check that all equipment is at hand &amp; functional</a:t>
            </a:r>
          </a:p>
          <a:p>
            <a:r>
              <a:rPr lang="en-US" dirty="0"/>
              <a:t>Calibrate the equipment if required.</a:t>
            </a:r>
          </a:p>
          <a:p>
            <a:endParaRPr lang="en-US" dirty="0"/>
          </a:p>
          <a:p>
            <a:endParaRPr lang="en-US"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Prepare equipment's:</a:t>
            </a:r>
            <a:endParaRPr lang="en-US" dirty="0"/>
          </a:p>
        </p:txBody>
      </p:sp>
      <p:sp>
        <p:nvSpPr>
          <p:cNvPr id="6" name="Content Placeholder 2"/>
          <p:cNvSpPr>
            <a:spLocks noGrp="1"/>
          </p:cNvSpPr>
          <p:nvPr/>
        </p:nvSpPr>
        <p:spPr>
          <a:xfrm>
            <a:off x="481149" y="4343400"/>
            <a:ext cx="8686800" cy="2174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b="1" dirty="0"/>
              <a:t>Record test condition</a:t>
            </a:r>
            <a:r>
              <a:rPr lang="en-US" dirty="0"/>
              <a:t>:  date weather surface etc.</a:t>
            </a:r>
          </a:p>
          <a:p>
            <a:r>
              <a:rPr lang="en-US" b="1" dirty="0"/>
              <a:t>Record basic subject information</a:t>
            </a:r>
            <a:r>
              <a:rPr lang="en-US" dirty="0"/>
              <a:t>: name, age, height, body weight</a:t>
            </a:r>
          </a:p>
          <a:p>
            <a:r>
              <a:rPr lang="en-US" b="1" dirty="0"/>
              <a:t>Obtain</a:t>
            </a:r>
            <a:r>
              <a:rPr lang="en-US" dirty="0"/>
              <a:t>: heart rate, blood pressure etc.</a:t>
            </a:r>
          </a:p>
          <a:p>
            <a:endParaRPr lang="en-US" dirty="0"/>
          </a:p>
          <a:p>
            <a:endParaRPr lang="en-US" dirty="0"/>
          </a:p>
          <a:p>
            <a:endParaRPr lang="en-US" dirty="0"/>
          </a:p>
        </p:txBody>
      </p:sp>
      <p:sp>
        <p:nvSpPr>
          <p:cNvPr id="7" name="Title 1"/>
          <p:cNvSpPr>
            <a:spLocks noGrp="1"/>
          </p:cNvSpPr>
          <p:nvPr/>
        </p:nvSpPr>
        <p:spPr>
          <a:xfrm>
            <a:off x="609600" y="3518263"/>
            <a:ext cx="5791201"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Pre-test measures:</a:t>
            </a:r>
            <a:endParaRPr lang="en-US" dirty="0"/>
          </a:p>
        </p:txBody>
      </p:sp>
    </p:spTree>
    <p:extLst>
      <p:ext uri="{BB962C8B-B14F-4D97-AF65-F5344CB8AC3E}">
        <p14:creationId xmlns:p14="http://schemas.microsoft.com/office/powerpoint/2010/main" val="382988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t>Remove restrictive jewelry, watches, bracelets, or hanging hearings that may get caught with in equipment's</a:t>
            </a:r>
          </a:p>
          <a:p>
            <a:r>
              <a:rPr lang="en-US" dirty="0"/>
              <a:t>Explain the test procedure to the subject.</a:t>
            </a:r>
          </a:p>
          <a:p>
            <a:endParaRPr lang="en-US"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Prepare athletes:</a:t>
            </a:r>
            <a:endParaRPr lang="en-US" dirty="0"/>
          </a:p>
        </p:txBody>
      </p:sp>
    </p:spTree>
    <p:extLst>
      <p:ext uri="{BB962C8B-B14F-4D97-AF65-F5344CB8AC3E}">
        <p14:creationId xmlns:p14="http://schemas.microsoft.com/office/powerpoint/2010/main" val="1524585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t>The specific purposes include the following:</a:t>
            </a:r>
          </a:p>
          <a:p>
            <a:r>
              <a:rPr lang="en-US" dirty="0"/>
              <a:t>To identify athlete's at the risk of sudden death.</a:t>
            </a:r>
          </a:p>
          <a:p>
            <a:r>
              <a:rPr lang="en-US" dirty="0"/>
              <a:t>To identify medical conditions that may require further evaluation &amp; treatment before participation.</a:t>
            </a:r>
          </a:p>
          <a:p>
            <a:r>
              <a:rPr lang="en-US" dirty="0"/>
              <a:t>To identify orthopedic conditions, include physical therapy before participation.</a:t>
            </a:r>
          </a:p>
          <a:p>
            <a:r>
              <a:rPr lang="en-US" dirty="0"/>
              <a:t>To satisfy legal requirements of athletic governing board. </a:t>
            </a:r>
          </a:p>
          <a:p>
            <a:endParaRPr lang="en-US"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Importance of pre- sports evaluation:</a:t>
            </a:r>
            <a:endParaRPr lang="en-US" dirty="0"/>
          </a:p>
        </p:txBody>
      </p:sp>
    </p:spTree>
    <p:extLst>
      <p:ext uri="{BB962C8B-B14F-4D97-AF65-F5344CB8AC3E}">
        <p14:creationId xmlns:p14="http://schemas.microsoft.com/office/powerpoint/2010/main" val="99874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0"/>
            <a:r>
              <a:rPr lang="en-US" dirty="0">
                <a:latin typeface="Times New Roman" panose="02020603050405020304" pitchFamily="18" charset="0"/>
                <a:cs typeface="Times New Roman" panose="02020603050405020304" pitchFamily="18" charset="0"/>
              </a:rPr>
              <a:t>In the test planning and preparation phases of the testing, testers should review and contribute to test plans, as well as analyzing, reviewing and assessing requirements and design specifications</a:t>
            </a:r>
            <a:r>
              <a:rPr lang="en-US" dirty="0" smtClean="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They may be involved in or even be the primary people identifying test conditions and creating test designs, test cases, test procedure specifications and test data, and may automate or help to systematize the tests.</a:t>
            </a:r>
          </a:p>
          <a:p>
            <a:pPr lvl="0"/>
            <a:r>
              <a:rPr lang="en-US" dirty="0">
                <a:latin typeface="Times New Roman" panose="02020603050405020304" pitchFamily="18" charset="0"/>
                <a:cs typeface="Times New Roman" panose="02020603050405020304" pitchFamily="18" charset="0"/>
              </a:rPr>
              <a:t>They often set up the test environments or assist system administration and network management staff in doing so.</a:t>
            </a:r>
          </a:p>
          <a:p>
            <a:endParaRPr lang="en-US" dirty="0"/>
          </a:p>
          <a:p>
            <a:pPr lvl="0"/>
            <a:endParaRPr lang="en-US" dirty="0" smtClean="0">
              <a:latin typeface="Times New Roman" panose="02020603050405020304" pitchFamily="18" charset="0"/>
              <a:cs typeface="Times New Roman" panose="02020603050405020304" pitchFamily="18" charset="0"/>
            </a:endParaRPr>
          </a:p>
          <a:p>
            <a:pPr lvl="0"/>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5" name="Title 1"/>
          <p:cNvSpPr>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t>3</a:t>
            </a:r>
            <a:r>
              <a:rPr lang="en-US" dirty="0" smtClean="0"/>
              <a:t>-Duties &amp; responsibilities during test:</a:t>
            </a:r>
            <a:endParaRPr lang="en-US" dirty="0"/>
          </a:p>
        </p:txBody>
      </p:sp>
    </p:spTree>
    <p:extLst>
      <p:ext uri="{BB962C8B-B14F-4D97-AF65-F5344CB8AC3E}">
        <p14:creationId xmlns:p14="http://schemas.microsoft.com/office/powerpoint/2010/main" val="80047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0"/>
            <a:r>
              <a:rPr lang="en-US" dirty="0">
                <a:latin typeface="Times New Roman" panose="02020603050405020304" pitchFamily="18" charset="0"/>
                <a:cs typeface="Times New Roman" panose="02020603050405020304" pitchFamily="18" charset="0"/>
              </a:rPr>
              <a:t>As test execution begins, the number of testers often increases, starting with the work required to implement tests in the test environment</a:t>
            </a:r>
            <a:r>
              <a:rPr lang="en-US" dirty="0" smtClean="0"/>
              <a:t>.</a:t>
            </a:r>
          </a:p>
          <a:p>
            <a:r>
              <a:rPr lang="en-US" dirty="0">
                <a:latin typeface="Times New Roman" panose="02020603050405020304" pitchFamily="18" charset="0"/>
                <a:cs typeface="Times New Roman" panose="02020603050405020304" pitchFamily="18" charset="0"/>
              </a:rPr>
              <a:t>Testers execute and log the tests, evaluate the results and document problems found.</a:t>
            </a:r>
          </a:p>
          <a:p>
            <a:r>
              <a:rPr lang="en-US" dirty="0">
                <a:latin typeface="Times New Roman" panose="02020603050405020304" pitchFamily="18" charset="0"/>
                <a:cs typeface="Times New Roman" panose="02020603050405020304" pitchFamily="18" charset="0"/>
              </a:rPr>
              <a:t>They monitor the testing and the test environment, often using tools for this task, and often gather performance metrics.</a:t>
            </a:r>
          </a:p>
          <a:p>
            <a:pPr lvl="0"/>
            <a:endParaRPr lang="en-US" dirty="0"/>
          </a:p>
        </p:txBody>
      </p:sp>
    </p:spTree>
    <p:extLst>
      <p:ext uri="{BB962C8B-B14F-4D97-AF65-F5344CB8AC3E}">
        <p14:creationId xmlns:p14="http://schemas.microsoft.com/office/powerpoint/2010/main" val="242557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Post test is based on the results, a program will be designed to meet goals &amp; needs</a:t>
            </a:r>
          </a:p>
          <a:p>
            <a:r>
              <a:rPr lang="en-US" dirty="0" smtClean="0"/>
              <a:t>The results are access progress of design, performance, supportability, etc.</a:t>
            </a:r>
            <a:endParaRPr lang="en-US"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a:t>4</a:t>
            </a:r>
            <a:r>
              <a:rPr lang="en-US" dirty="0" smtClean="0"/>
              <a:t>.Post test evaluation:</a:t>
            </a:r>
            <a:endParaRPr lang="en-US" dirty="0"/>
          </a:p>
        </p:txBody>
      </p:sp>
    </p:spTree>
    <p:extLst>
      <p:ext uri="{BB962C8B-B14F-4D97-AF65-F5344CB8AC3E}">
        <p14:creationId xmlns:p14="http://schemas.microsoft.com/office/powerpoint/2010/main" val="104559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It identifies the very weak students.</a:t>
            </a:r>
          </a:p>
          <a:p>
            <a:r>
              <a:rPr lang="en-US" dirty="0" smtClean="0"/>
              <a:t>It identifies the strongest students in the class</a:t>
            </a:r>
          </a:p>
          <a:p>
            <a:r>
              <a:rPr lang="en-US" dirty="0" smtClean="0"/>
              <a:t>It identifies the topic which students already know</a:t>
            </a:r>
          </a:p>
          <a:p>
            <a:r>
              <a:rPr lang="en-US" dirty="0" smtClean="0"/>
              <a:t>It identifies the topic which students don’t know</a:t>
            </a:r>
            <a:endParaRPr lang="en-US"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Functions of post-test evaluation:</a:t>
            </a:r>
            <a:endParaRPr lang="en-US" dirty="0"/>
          </a:p>
        </p:txBody>
      </p:sp>
    </p:spTree>
    <p:extLst>
      <p:ext uri="{BB962C8B-B14F-4D97-AF65-F5344CB8AC3E}">
        <p14:creationId xmlns:p14="http://schemas.microsoft.com/office/powerpoint/2010/main" val="2274212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smtClean="0"/>
              <a:t>Make inaccurate reports</a:t>
            </a:r>
          </a:p>
          <a:p>
            <a:r>
              <a:rPr lang="en-US" dirty="0" smtClean="0"/>
              <a:t>Unsubstained claims</a:t>
            </a:r>
          </a:p>
          <a:p>
            <a:r>
              <a:rPr lang="en-US" dirty="0" smtClean="0"/>
              <a:t>Inappropriate interpretations</a:t>
            </a:r>
          </a:p>
          <a:p>
            <a:r>
              <a:rPr lang="en-US" dirty="0" smtClean="0"/>
              <a:t>False &amp; miss leading statements</a:t>
            </a:r>
          </a:p>
          <a:p>
            <a:r>
              <a:rPr lang="en-US" dirty="0" smtClean="0"/>
              <a:t>Erase or change students answers</a:t>
            </a:r>
          </a:p>
          <a:p>
            <a:endParaRPr lang="en-US" dirty="0"/>
          </a:p>
        </p:txBody>
      </p:sp>
      <p:sp>
        <p:nvSpPr>
          <p:cNvPr id="5" name="Title 1"/>
          <p:cNvSpPr>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After the test –it is an inappropriate &amp; unethical to:</a:t>
            </a:r>
            <a:endParaRPr lang="en-US" dirty="0"/>
          </a:p>
        </p:txBody>
      </p:sp>
    </p:spTree>
    <p:extLst>
      <p:ext uri="{BB962C8B-B14F-4D97-AF65-F5344CB8AC3E}">
        <p14:creationId xmlns:p14="http://schemas.microsoft.com/office/powerpoint/2010/main" val="115523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mj-lt"/>
              <a:buAutoNum type="arabicPeriod"/>
            </a:pPr>
            <a:r>
              <a:rPr lang="en-US" dirty="0" smtClean="0">
                <a:solidFill>
                  <a:schemeClr val="accent5"/>
                </a:solidFill>
              </a:rPr>
              <a:t>Evaluation $  administration of tests</a:t>
            </a:r>
          </a:p>
          <a:p>
            <a:pPr marL="457200" indent="-457200">
              <a:buFont typeface="+mj-lt"/>
              <a:buAutoNum type="arabicPeriod"/>
            </a:pPr>
            <a:r>
              <a:rPr lang="en-US" dirty="0" smtClean="0">
                <a:solidFill>
                  <a:schemeClr val="accent5"/>
                </a:solidFill>
              </a:rPr>
              <a:t>Basic statistics</a:t>
            </a:r>
          </a:p>
          <a:p>
            <a:pPr marL="457200" indent="-457200">
              <a:buFont typeface="+mj-lt"/>
              <a:buAutoNum type="arabicPeriod"/>
            </a:pPr>
            <a:r>
              <a:rPr lang="en-US" dirty="0" smtClean="0">
                <a:solidFill>
                  <a:schemeClr val="accent5"/>
                </a:solidFill>
              </a:rPr>
              <a:t>Measurement of physical fitness </a:t>
            </a:r>
          </a:p>
          <a:p>
            <a:pPr marL="457200" indent="-457200">
              <a:buFont typeface="+mj-lt"/>
              <a:buAutoNum type="arabicPeriod"/>
            </a:pPr>
            <a:r>
              <a:rPr lang="en-US" dirty="0" smtClean="0">
                <a:solidFill>
                  <a:schemeClr val="accent5"/>
                </a:solidFill>
              </a:rPr>
              <a:t>Cardiovascular fitness</a:t>
            </a:r>
          </a:p>
          <a:p>
            <a:pPr marL="457200" indent="-457200">
              <a:buFont typeface="+mj-lt"/>
              <a:buAutoNum type="arabicPeriod"/>
            </a:pPr>
            <a:r>
              <a:rPr lang="en-US" dirty="0" smtClean="0">
                <a:solidFill>
                  <a:schemeClr val="accent5"/>
                </a:solidFill>
              </a:rPr>
              <a:t>Rating scales in physical education</a:t>
            </a:r>
          </a:p>
          <a:p>
            <a:pPr marL="457200" indent="-457200">
              <a:buFont typeface="+mj-lt"/>
              <a:buAutoNum type="arabicPeriod"/>
            </a:pPr>
            <a:r>
              <a:rPr lang="en-US" dirty="0" smtClean="0">
                <a:solidFill>
                  <a:schemeClr val="accent5"/>
                </a:solidFill>
              </a:rPr>
              <a:t>Measurement of specific sport skills</a:t>
            </a:r>
            <a:endParaRPr lang="en-US" dirty="0">
              <a:solidFill>
                <a:schemeClr val="accent5"/>
              </a:solidFill>
            </a:endParaRPr>
          </a:p>
        </p:txBody>
      </p:sp>
      <p:sp>
        <p:nvSpPr>
          <p:cNvPr id="2" name="Title 1"/>
          <p:cNvSpPr>
            <a:spLocks noGrp="1"/>
          </p:cNvSpPr>
          <p:nvPr>
            <p:ph type="title"/>
          </p:nvPr>
        </p:nvSpPr>
        <p:spPr/>
        <p:txBody>
          <a:bodyPr/>
          <a:lstStyle/>
          <a:p>
            <a:r>
              <a:rPr lang="en-US" dirty="0" smtClean="0">
                <a:solidFill>
                  <a:schemeClr val="accent5"/>
                </a:solidFill>
              </a:rPr>
              <a:t>Content</a:t>
            </a:r>
            <a:r>
              <a:rPr lang="en-US" dirty="0" smtClean="0"/>
              <a:t> </a:t>
            </a:r>
            <a:endParaRPr lang="en-US" dirty="0"/>
          </a:p>
        </p:txBody>
      </p:sp>
    </p:spTree>
    <p:extLst>
      <p:ext uri="{BB962C8B-B14F-4D97-AF65-F5344CB8AC3E}">
        <p14:creationId xmlns:p14="http://schemas.microsoft.com/office/powerpoint/2010/main" val="1351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idx="1"/>
          </p:nvPr>
        </p:nvSpPr>
        <p:spPr>
          <a:prstGeom prst="rect">
            <a:avLst/>
          </a:prstGeom>
        </p:spPr>
        <p:txBody>
          <a:bodyPr anchor="ctr"/>
          <a:lstStyle>
            <a:lvl1pPr marL="0" indent="0" algn="l" defTabSz="914400" rtl="0" eaLnBrk="1" latinLnBrk="1" hangingPunct="1">
              <a:lnSpc>
                <a:spcPct val="100000"/>
              </a:lnSpc>
              <a:spcBef>
                <a:spcPct val="20000"/>
              </a:spcBef>
              <a:buFont typeface="Arial" pitchFamily="34" charset="0"/>
              <a:buNone/>
              <a:defRPr sz="3600" b="1"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5400" cap="all" dirty="0">
                <a:solidFill>
                  <a:schemeClr val="accent1"/>
                </a:solidFill>
              </a:rPr>
              <a:t>Basic statistics</a:t>
            </a:r>
          </a:p>
          <a:p>
            <a:endParaRPr lang="en-US" sz="2000" cap="all" dirty="0" smtClean="0">
              <a:solidFill>
                <a:schemeClr val="tx2"/>
              </a:solidFill>
            </a:endParaRPr>
          </a:p>
          <a:p>
            <a:endParaRPr lang="en-US" sz="2000" cap="all" dirty="0"/>
          </a:p>
          <a:p>
            <a:endParaRPr lang="en-US" sz="2000" dirty="0"/>
          </a:p>
          <a:p>
            <a:pPr lvl="0"/>
            <a:endParaRPr lang="en-US" altLang="ko-KR" dirty="0"/>
          </a:p>
        </p:txBody>
      </p:sp>
    </p:spTree>
    <p:extLst>
      <p:ext uri="{BB962C8B-B14F-4D97-AF65-F5344CB8AC3E}">
        <p14:creationId xmlns:p14="http://schemas.microsoft.com/office/powerpoint/2010/main" val="3885089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noGrp="1"/>
          </p:cNvSpPr>
          <p:nvPr>
            <p:ph type="title"/>
          </p:nvPr>
        </p:nvSpPr>
        <p:spPr>
          <a:prstGeom prst="rect">
            <a:avLst/>
          </a:prstGeom>
        </p:spPr>
        <p:txBody>
          <a:bodyPr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indent="0" algn="ctr">
              <a:buNone/>
            </a:pPr>
            <a:r>
              <a:rPr lang="en-US" altLang="ko-KR" sz="3600" b="1" dirty="0" smtClean="0">
                <a:solidFill>
                  <a:schemeClr val="accent1"/>
                </a:solidFill>
                <a:latin typeface="+mj-lt"/>
                <a:cs typeface="Arial" pitchFamily="34" charset="0"/>
              </a:rPr>
              <a:t>Definition</a:t>
            </a:r>
            <a:r>
              <a:rPr lang="en-US" altLang="ko-KR" sz="3600" b="1" dirty="0" smtClean="0">
                <a:solidFill>
                  <a:schemeClr val="tx1">
                    <a:lumMod val="75000"/>
                    <a:lumOff val="25000"/>
                  </a:schemeClr>
                </a:solidFill>
                <a:latin typeface="+mj-lt"/>
                <a:cs typeface="Arial" pitchFamily="34" charset="0"/>
              </a:rPr>
              <a:t> </a:t>
            </a:r>
            <a:r>
              <a:rPr lang="en-US" altLang="ko-KR" sz="3600" b="1" dirty="0">
                <a:solidFill>
                  <a:schemeClr val="tx1">
                    <a:lumMod val="75000"/>
                    <a:lumOff val="25000"/>
                  </a:schemeClr>
                </a:solidFill>
                <a:latin typeface="+mj-lt"/>
                <a:cs typeface="Arial" pitchFamily="34" charset="0"/>
              </a:rPr>
              <a:t>of standard </a:t>
            </a:r>
            <a:r>
              <a:rPr lang="en-US" altLang="ko-KR" sz="3600" b="1" dirty="0" smtClean="0">
                <a:solidFill>
                  <a:schemeClr val="tx1">
                    <a:lumMod val="75000"/>
                    <a:lumOff val="25000"/>
                  </a:schemeClr>
                </a:solidFill>
                <a:latin typeface="+mj-lt"/>
                <a:cs typeface="Arial" pitchFamily="34" charset="0"/>
              </a:rPr>
              <a:t>deviation?</a:t>
            </a:r>
            <a:endParaRPr lang="ko-KR" altLang="en-US" sz="3600" b="1" dirty="0">
              <a:solidFill>
                <a:schemeClr val="tx1">
                  <a:lumMod val="75000"/>
                  <a:lumOff val="25000"/>
                </a:schemeClr>
              </a:solidFill>
              <a:latin typeface="+mj-lt"/>
              <a:cs typeface="Arial" pitchFamily="34" charset="0"/>
            </a:endParaRPr>
          </a:p>
        </p:txBody>
      </p:sp>
      <p:sp>
        <p:nvSpPr>
          <p:cNvPr id="5" name="TextBox 9"/>
          <p:cNvSpPr txBox="1">
            <a:spLocks noGrp="1"/>
          </p:cNvSpPr>
          <p:nvPr>
            <p:ph idx="1"/>
          </p:nvPr>
        </p:nvSpPr>
        <p:spPr>
          <a:xfrm>
            <a:off x="609600" y="2362200"/>
            <a:ext cx="8135983" cy="2382191"/>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2400" dirty="0" smtClean="0">
                <a:solidFill>
                  <a:schemeClr val="tx1">
                    <a:lumMod val="75000"/>
                    <a:lumOff val="25000"/>
                  </a:schemeClr>
                </a:solidFill>
                <a:cs typeface="Arial" pitchFamily="34" charset="0"/>
              </a:rPr>
              <a:t>A </a:t>
            </a:r>
            <a:r>
              <a:rPr lang="en-US" altLang="ko-KR" sz="2400" dirty="0">
                <a:solidFill>
                  <a:schemeClr val="tx1">
                    <a:lumMod val="75000"/>
                    <a:lumOff val="25000"/>
                  </a:schemeClr>
                </a:solidFill>
                <a:cs typeface="Arial" pitchFamily="34" charset="0"/>
              </a:rPr>
              <a:t>quantity expressing by how much the members of a group differ from the mean value for the group.</a:t>
            </a:r>
          </a:p>
          <a:p>
            <a:pPr algn="ctr"/>
            <a:r>
              <a:rPr lang="en-US" altLang="ko-KR" sz="2400" dirty="0" smtClean="0">
                <a:solidFill>
                  <a:schemeClr val="tx1">
                    <a:lumMod val="75000"/>
                    <a:lumOff val="25000"/>
                  </a:schemeClr>
                </a:solidFill>
                <a:cs typeface="Arial" pitchFamily="34" charset="0"/>
              </a:rPr>
              <a:t>The </a:t>
            </a:r>
            <a:r>
              <a:rPr lang="en-US" altLang="ko-KR" sz="2400" dirty="0">
                <a:solidFill>
                  <a:schemeClr val="tx1">
                    <a:lumMod val="75000"/>
                    <a:lumOff val="25000"/>
                  </a:schemeClr>
                </a:solidFill>
                <a:cs typeface="Arial" pitchFamily="34" charset="0"/>
              </a:rPr>
              <a:t>standard deviation is given by the formula: s means 'standard deviation'. Now, subtract the mean individually from each of the numbers given and square the result. This is equivalent to the (x - )² step</a:t>
            </a:r>
            <a:r>
              <a:rPr lang="en-US" altLang="ko-KR" sz="1200" dirty="0">
                <a:solidFill>
                  <a:schemeClr val="tx1">
                    <a:lumMod val="75000"/>
                    <a:lumOff val="25000"/>
                  </a:schemeClr>
                </a:solidFill>
                <a:cs typeface="Arial" pitchFamily="34" charset="0"/>
              </a:rPr>
              <a:t>.</a:t>
            </a:r>
          </a:p>
        </p:txBody>
      </p:sp>
      <p:sp>
        <p:nvSpPr>
          <p:cNvPr id="6" name="Rounded Rectangle 4"/>
          <p:cNvSpPr/>
          <p:nvPr/>
        </p:nvSpPr>
        <p:spPr>
          <a:xfrm>
            <a:off x="5410200" y="5306756"/>
            <a:ext cx="3246274" cy="1066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lvl="0" algn="l" defTabSz="466725" rtl="0">
              <a:lnSpc>
                <a:spcPct val="90000"/>
              </a:lnSpc>
              <a:spcBef>
                <a:spcPct val="0"/>
              </a:spcBef>
              <a:spcAft>
                <a:spcPct val="35000"/>
              </a:spcAft>
            </a:pPr>
            <a:r>
              <a:rPr lang="en-US" sz="1400" b="1" kern="1200" dirty="0" smtClean="0">
                <a:solidFill>
                  <a:schemeClr val="tx1"/>
                </a:solidFill>
              </a:rPr>
              <a:t>For example </a:t>
            </a:r>
          </a:p>
          <a:p>
            <a:pPr lvl="0" algn="l" defTabSz="466725" rtl="0">
              <a:lnSpc>
                <a:spcPct val="90000"/>
              </a:lnSpc>
              <a:spcBef>
                <a:spcPct val="0"/>
              </a:spcBef>
              <a:spcAft>
                <a:spcPct val="35000"/>
              </a:spcAft>
            </a:pPr>
            <a:r>
              <a:rPr lang="en-US" sz="1400" kern="1200" dirty="0" smtClean="0">
                <a:solidFill>
                  <a:schemeClr val="tx1"/>
                </a:solidFill>
              </a:rPr>
              <a:t>The mean of the following two is the same: 15, 15, 15, 14, 16 and 2, 7, 14, 22, 30.</a:t>
            </a:r>
            <a:endParaRPr lang="en-US" sz="1400" kern="1200" dirty="0">
              <a:solidFill>
                <a:schemeClr val="tx1"/>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418" b="19684"/>
          <a:stretch/>
        </p:blipFill>
        <p:spPr>
          <a:xfrm>
            <a:off x="731520" y="4822315"/>
            <a:ext cx="3877491" cy="2035683"/>
          </a:xfrm>
          <a:prstGeom prst="rect">
            <a:avLst/>
          </a:prstGeom>
        </p:spPr>
      </p:pic>
    </p:spTree>
    <p:extLst>
      <p:ext uri="{BB962C8B-B14F-4D97-AF65-F5344CB8AC3E}">
        <p14:creationId xmlns:p14="http://schemas.microsoft.com/office/powerpoint/2010/main" val="2521278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63320771"/>
              </p:ext>
            </p:extLst>
          </p:nvPr>
        </p:nvGraphicFramePr>
        <p:xfrm>
          <a:off x="838200" y="1600200"/>
          <a:ext cx="81534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37"/>
          <p:cNvSpPr txBox="1"/>
          <p:nvPr/>
        </p:nvSpPr>
        <p:spPr>
          <a:xfrm>
            <a:off x="141514" y="3644325"/>
            <a:ext cx="3582889"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3200" b="1" dirty="0" smtClean="0">
                <a:cs typeface="Arial" pitchFamily="34" charset="0"/>
              </a:rPr>
              <a:t>key points    </a:t>
            </a:r>
            <a:endParaRPr lang="ko-KR" altLang="en-US" sz="3200" b="1" dirty="0">
              <a:cs typeface="Arial" pitchFamily="34" charset="0"/>
            </a:endParaRPr>
          </a:p>
        </p:txBody>
      </p:sp>
      <p:sp>
        <p:nvSpPr>
          <p:cNvPr id="6" name="Text Placeholder 3"/>
          <p:cNvSpPr>
            <a:spLocks noGrp="1"/>
          </p:cNvSpPr>
          <p:nvPr>
            <p:ph type="title"/>
          </p:nvPr>
        </p:nvSpPr>
        <p:spPr>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smtClean="0">
                <a:solidFill>
                  <a:schemeClr val="accent5"/>
                </a:solidFill>
              </a:rPr>
              <a:t>Basic statistics </a:t>
            </a:r>
            <a:endParaRPr lang="en-US" altLang="ko-KR" dirty="0">
              <a:solidFill>
                <a:schemeClr val="accent5"/>
              </a:solidFill>
            </a:endParaRPr>
          </a:p>
        </p:txBody>
      </p:sp>
      <p:sp>
        <p:nvSpPr>
          <p:cNvPr id="7" name="Text Placeholder 4"/>
          <p:cNvSpPr>
            <a:spLocks noGrp="1"/>
          </p:cNvSpPr>
          <p:nvPr/>
        </p:nvSpPr>
        <p:spPr>
          <a:xfrm>
            <a:off x="-152400" y="1371600"/>
            <a:ext cx="9144000" cy="288032"/>
          </a:xfrm>
          <a:prstGeom prst="rect">
            <a:avLst/>
          </a:prstGeom>
        </p:spPr>
        <p:txBody>
          <a:bodyPr anchor="ctr"/>
          <a:lstStyle>
            <a:lvl1pPr marL="0" indent="0" algn="ctr"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200" dirty="0" smtClean="0">
                <a:solidFill>
                  <a:schemeClr val="accent5"/>
                </a:solidFill>
              </a:rPr>
              <a:t>Standard deviation </a:t>
            </a:r>
            <a:endParaRPr lang="en-US" altLang="ko-KR" sz="3200" dirty="0">
              <a:solidFill>
                <a:schemeClr val="accent5"/>
              </a:solidFill>
            </a:endParaRPr>
          </a:p>
        </p:txBody>
      </p:sp>
    </p:spTree>
    <p:extLst>
      <p:ext uri="{BB962C8B-B14F-4D97-AF65-F5344CB8AC3E}">
        <p14:creationId xmlns:p14="http://schemas.microsoft.com/office/powerpoint/2010/main" val="3359104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solidFill>
                  <a:schemeClr val="accent5"/>
                </a:solidFill>
              </a:rPr>
              <a:t>What does standard deviation tells you ?</a:t>
            </a:r>
            <a:endParaRPr lang="en-US" sz="3200" dirty="0">
              <a:solidFill>
                <a:schemeClr val="accent5"/>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6200" y="4572000"/>
            <a:ext cx="5389560" cy="2389980"/>
          </a:xfrm>
          <a:prstGeom prst="rect">
            <a:avLst/>
          </a:prstGeom>
        </p:spPr>
      </p:pic>
      <p:graphicFrame>
        <p:nvGraphicFramePr>
          <p:cNvPr id="8" name="Diagram 7"/>
          <p:cNvGraphicFramePr/>
          <p:nvPr>
            <p:extLst>
              <p:ext uri="{D42A27DB-BD31-4B8C-83A1-F6EECF244321}">
                <p14:modId xmlns:p14="http://schemas.microsoft.com/office/powerpoint/2010/main" val="2028136579"/>
              </p:ext>
            </p:extLst>
          </p:nvPr>
        </p:nvGraphicFramePr>
        <p:xfrm>
          <a:off x="304800" y="1981200"/>
          <a:ext cx="59436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05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smtClean="0"/>
              <a:t>Standard deviation </a:t>
            </a:r>
            <a:endParaRPr lang="ko-KR" altLang="en-US" dirty="0"/>
          </a:p>
        </p:txBody>
      </p:sp>
      <p:sp>
        <p:nvSpPr>
          <p:cNvPr id="12" name="Rectangle 11"/>
          <p:cNvSpPr/>
          <p:nvPr/>
        </p:nvSpPr>
        <p:spPr>
          <a:xfrm>
            <a:off x="685800" y="2135490"/>
            <a:ext cx="6187912" cy="523220"/>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2800" dirty="0"/>
              <a:t>Why standard deviation is important</a:t>
            </a:r>
            <a:r>
              <a:rPr lang="en-US" dirty="0"/>
              <a:t>?</a:t>
            </a:r>
          </a:p>
        </p:txBody>
      </p:sp>
      <p:sp>
        <p:nvSpPr>
          <p:cNvPr id="13" name="Rectangle 12"/>
          <p:cNvSpPr/>
          <p:nvPr/>
        </p:nvSpPr>
        <p:spPr>
          <a:xfrm>
            <a:off x="990600" y="2658710"/>
            <a:ext cx="5883112" cy="1277850"/>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nSpc>
                <a:spcPct val="107000"/>
              </a:lnSpc>
              <a:spcAft>
                <a:spcPts val="800"/>
              </a:spcAft>
            </a:pPr>
            <a:r>
              <a:rPr lang="en-US" sz="2400" dirty="0" smtClean="0">
                <a:ea typeface="Calibri" panose="020F0502020204030204" pitchFamily="34" charset="0"/>
                <a:cs typeface="Times New Roman" panose="02020603050405020304" pitchFamily="18" charset="0"/>
              </a:rPr>
              <a:t>The  </a:t>
            </a:r>
            <a:r>
              <a:rPr lang="en-US" sz="2400" dirty="0">
                <a:ea typeface="Calibri" panose="020F0502020204030204" pitchFamily="34" charset="0"/>
                <a:cs typeface="Times New Roman" panose="02020603050405020304" pitchFamily="18" charset="0"/>
              </a:rPr>
              <a:t>main and most important purpose of standard deviation </a:t>
            </a:r>
            <a:r>
              <a:rPr lang="en-US" sz="2400" dirty="0" smtClean="0">
                <a:ea typeface="Calibri" panose="020F0502020204030204" pitchFamily="34" charset="0"/>
                <a:cs typeface="Times New Roman" panose="02020603050405020304" pitchFamily="18" charset="0"/>
              </a:rPr>
              <a:t> is </a:t>
            </a:r>
            <a:r>
              <a:rPr lang="en-US" sz="2400" dirty="0">
                <a:ea typeface="Calibri" panose="020F0502020204030204" pitchFamily="34" charset="0"/>
                <a:cs typeface="Times New Roman" panose="02020603050405020304" pitchFamily="18" charset="0"/>
              </a:rPr>
              <a:t>to understand how spread out a </a:t>
            </a:r>
            <a:r>
              <a:rPr lang="en-US" sz="2400" dirty="0" smtClean="0">
                <a:ea typeface="Calibri" panose="020F0502020204030204" pitchFamily="34" charset="0"/>
                <a:cs typeface="Times New Roman" panose="02020603050405020304" pitchFamily="18" charset="0"/>
              </a:rPr>
              <a:t>data </a:t>
            </a:r>
            <a:r>
              <a:rPr lang="en-US" sz="2400" dirty="0">
                <a:ea typeface="Calibri" panose="020F0502020204030204" pitchFamily="34" charset="0"/>
                <a:cs typeface="Times New Roman" panose="02020603050405020304" pitchFamily="18" charset="0"/>
              </a:rPr>
              <a:t>set is.</a:t>
            </a:r>
            <a:endParaRPr lang="en-US" sz="2400" dirty="0">
              <a:effectLst/>
              <a:ea typeface="Calibri" panose="020F0502020204030204" pitchFamily="34" charset="0"/>
              <a:cs typeface="Times New Roman" panose="02020603050405020304" pitchFamily="18" charset="0"/>
            </a:endParaRPr>
          </a:p>
        </p:txBody>
      </p:sp>
      <p:sp>
        <p:nvSpPr>
          <p:cNvPr id="14" name="Rectangle 13"/>
          <p:cNvSpPr/>
          <p:nvPr/>
        </p:nvSpPr>
        <p:spPr>
          <a:xfrm>
            <a:off x="685800" y="4198170"/>
            <a:ext cx="5811206" cy="523220"/>
          </a:xfrm>
          <a:prstGeom prst="rect">
            <a:avLst/>
          </a:prstGeom>
        </p:spPr>
        <p:txBody>
          <a:bodyPr wrap="non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2800" dirty="0"/>
              <a:t>Advantages of Standard Deviation</a:t>
            </a:r>
            <a:r>
              <a:rPr lang="en-US" dirty="0"/>
              <a:t>: </a:t>
            </a:r>
          </a:p>
        </p:txBody>
      </p:sp>
      <p:sp>
        <p:nvSpPr>
          <p:cNvPr id="15" name="TextBox 12"/>
          <p:cNvSpPr txBox="1"/>
          <p:nvPr/>
        </p:nvSpPr>
        <p:spPr>
          <a:xfrm>
            <a:off x="457200" y="4853286"/>
            <a:ext cx="7848600" cy="175432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2400" dirty="0" smtClean="0"/>
              <a:t>The standard deviation is the best measure of variation. It is based on every item of </a:t>
            </a:r>
            <a:r>
              <a:rPr lang="en-US" sz="2400" dirty="0"/>
              <a:t>the distribution. You can do algebraic operation and is less affected by </a:t>
            </a:r>
            <a:r>
              <a:rPr lang="en-US" sz="2400" dirty="0" smtClean="0"/>
              <a:t>  fluctuations </a:t>
            </a:r>
            <a:r>
              <a:rPr lang="en-US" sz="2400" dirty="0"/>
              <a:t>of sampling than most other measures of dispersion</a:t>
            </a:r>
            <a:r>
              <a:rPr lang="en-US" sz="1200" dirty="0"/>
              <a:t>.</a:t>
            </a:r>
          </a:p>
          <a:p>
            <a:endParaRPr lang="en-US"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536080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smtClean="0"/>
              <a:t>Normal probability curve  </a:t>
            </a:r>
            <a:endParaRPr lang="ko-KR" alt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39" r="7809" b="-1057"/>
          <a:stretch/>
        </p:blipFill>
        <p:spPr>
          <a:xfrm>
            <a:off x="228600" y="2198926"/>
            <a:ext cx="4114800" cy="3885118"/>
          </a:xfrm>
          <a:prstGeom prst="rect">
            <a:avLst/>
          </a:prstGeom>
        </p:spPr>
      </p:pic>
      <p:grpSp>
        <p:nvGrpSpPr>
          <p:cNvPr id="6" name="Group 5"/>
          <p:cNvGrpSpPr/>
          <p:nvPr/>
        </p:nvGrpSpPr>
        <p:grpSpPr>
          <a:xfrm>
            <a:off x="4419600" y="4514230"/>
            <a:ext cx="4396289" cy="2191370"/>
            <a:chOff x="1287967" y="940599"/>
            <a:chExt cx="2487129" cy="1673992"/>
          </a:xfrm>
        </p:grpSpPr>
        <p:sp>
          <p:nvSpPr>
            <p:cNvPr id="7" name="TextBox 21"/>
            <p:cNvSpPr txBox="1"/>
            <p:nvPr/>
          </p:nvSpPr>
          <p:spPr>
            <a:xfrm>
              <a:off x="1287967" y="1054484"/>
              <a:ext cx="2487129" cy="156010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smtClean="0">
                  <a:solidFill>
                    <a:schemeClr val="tx1">
                      <a:lumMod val="75000"/>
                      <a:lumOff val="25000"/>
                    </a:schemeClr>
                  </a:solidFill>
                  <a:cs typeface="Arial" pitchFamily="34" charset="0"/>
                </a:rPr>
                <a:t>A </a:t>
              </a:r>
              <a:r>
                <a:rPr lang="en-US" altLang="ko-KR" sz="1600" dirty="0">
                  <a:solidFill>
                    <a:schemeClr val="tx1">
                      <a:lumMod val="75000"/>
                      <a:lumOff val="25000"/>
                    </a:schemeClr>
                  </a:solidFill>
                  <a:cs typeface="Arial" pitchFamily="34" charset="0"/>
                </a:rPr>
                <a:t>normal curve is a bell shaped curve which shows the probability distribution of a continuous random variable. ... It shows a symmetric distribution as 50% of the data set lies on the left side of the mean and 50% of the data set lies on the right side of the mean</a:t>
              </a:r>
            </a:p>
          </p:txBody>
        </p:sp>
        <p:sp>
          <p:nvSpPr>
            <p:cNvPr id="8" name="TextBox 22"/>
            <p:cNvSpPr txBox="1"/>
            <p:nvPr/>
          </p:nvSpPr>
          <p:spPr>
            <a:xfrm>
              <a:off x="1471142" y="940599"/>
              <a:ext cx="2052228" cy="258622"/>
            </a:xfrm>
            <a:prstGeom prst="rect">
              <a:avLst/>
            </a:prstGeom>
            <a:solidFill>
              <a:schemeClr val="accent3"/>
            </a:solid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smtClean="0">
                  <a:solidFill>
                    <a:schemeClr val="bg1"/>
                  </a:solidFill>
                  <a:cs typeface="Arial" pitchFamily="34" charset="0"/>
                </a:rPr>
                <a:t> </a:t>
              </a:r>
              <a:r>
                <a:rPr lang="en-US" altLang="ko-KR" sz="1600" b="1" dirty="0">
                  <a:solidFill>
                    <a:schemeClr val="bg1"/>
                  </a:solidFill>
                  <a:cs typeface="Arial" pitchFamily="34" charset="0"/>
                </a:rPr>
                <a:t>Normal probability curve  </a:t>
              </a:r>
              <a:endParaRPr lang="ko-KR" altLang="en-US" sz="1600" b="1" dirty="0">
                <a:solidFill>
                  <a:schemeClr val="bg1"/>
                </a:solidFill>
                <a:cs typeface="Arial" pitchFamily="34" charset="0"/>
              </a:endParaRPr>
            </a:p>
          </p:txBody>
        </p:sp>
      </p:grpSp>
      <p:sp>
        <p:nvSpPr>
          <p:cNvPr id="13" name="Rectangle 12"/>
          <p:cNvSpPr/>
          <p:nvPr/>
        </p:nvSpPr>
        <p:spPr>
          <a:xfrm>
            <a:off x="4746886" y="2379837"/>
            <a:ext cx="3646671" cy="2246769"/>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sz="2000" dirty="0"/>
              <a:t>Probability is the likelihood or chance of an event occurring. ... The probability of something which is certain to happen is 1. The probability of something which is impossible to </a:t>
            </a:r>
            <a:r>
              <a:rPr lang="en-US" sz="2000" dirty="0" smtClean="0"/>
              <a:t>happen </a:t>
            </a:r>
            <a:r>
              <a:rPr lang="en-US" sz="2000" dirty="0"/>
              <a:t>is 0.</a:t>
            </a:r>
          </a:p>
        </p:txBody>
      </p:sp>
      <p:sp>
        <p:nvSpPr>
          <p:cNvPr id="14" name="Rectangle 13"/>
          <p:cNvSpPr/>
          <p:nvPr/>
        </p:nvSpPr>
        <p:spPr>
          <a:xfrm>
            <a:off x="5270143" y="1756154"/>
            <a:ext cx="2574032" cy="615553"/>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en-US" sz="1400" dirty="0">
              <a:solidFill>
                <a:schemeClr val="bg1"/>
              </a:solidFill>
            </a:endParaRPr>
          </a:p>
          <a:p>
            <a:r>
              <a:rPr lang="en-US" sz="2000" b="1" dirty="0"/>
              <a:t>What is probability? </a:t>
            </a:r>
          </a:p>
        </p:txBody>
      </p:sp>
    </p:spTree>
    <p:extLst>
      <p:ext uri="{BB962C8B-B14F-4D97-AF65-F5344CB8AC3E}">
        <p14:creationId xmlns:p14="http://schemas.microsoft.com/office/powerpoint/2010/main" val="281395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99247" y="2248347"/>
            <a:ext cx="7745505" cy="4027898"/>
          </a:xfrm>
          <a:prstGeom prst="rect">
            <a:avLst/>
          </a:prstGeom>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342900" marR="0" lvl="0" indent="-342900">
              <a:lnSpc>
                <a:spcPct val="107000"/>
              </a:lnSpc>
              <a:spcBef>
                <a:spcPts val="0"/>
              </a:spcBef>
              <a:spcAft>
                <a:spcPts val="0"/>
              </a:spcAft>
              <a:buClr>
                <a:schemeClr val="accent1"/>
              </a:buClr>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The normal curve is symmetrical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The normal curve is </a:t>
            </a:r>
            <a:r>
              <a:rPr lang="en-US" sz="2000" dirty="0" err="1">
                <a:latin typeface="Times New Roman" panose="02020603050405020304" pitchFamily="18" charset="0"/>
                <a:ea typeface="Calibri" panose="020F0502020204030204" pitchFamily="34" charset="0"/>
                <a:cs typeface="Times New Roman" panose="02020603050405020304" pitchFamily="18" charset="0"/>
              </a:rPr>
              <a:t>uni</a:t>
            </a:r>
            <a:r>
              <a:rPr lang="en-US" sz="2000" dirty="0">
                <a:latin typeface="Times New Roman" panose="02020603050405020304" pitchFamily="18" charset="0"/>
                <a:ea typeface="Calibri" panose="020F0502020204030204" pitchFamily="34" charset="0"/>
                <a:cs typeface="Times New Roman" panose="02020603050405020304" pitchFamily="18" charset="0"/>
              </a:rPr>
              <a:t> modal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Mean, median and mode coincide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The maximum ordinate occurs at the center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The normal curve is asymptotic to the X-axis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The height of the curve declines symmetrically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Normal curve is a smooth curve: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The normal curve is a mathematical model in behavioral sciences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The normal curve is bilateral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Greater percentage of cases at the middle of the distribution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chemeClr val="accent1"/>
              </a:buClr>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The scale of X-axis in normal curve is generalized by Z deviates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chemeClr val="accent1"/>
              </a:buClr>
              <a:buFont typeface="Wingdings" panose="05000000000000000000" pitchFamily="2" charset="2"/>
              <a:buChar char="Ø"/>
            </a:pPr>
            <a:r>
              <a:rPr lang="en-US" sz="2000" dirty="0">
                <a:latin typeface="Times New Roman" panose="02020603050405020304" pitchFamily="18" charset="0"/>
                <a:ea typeface="Calibri" panose="020F0502020204030204" pitchFamily="34" charset="0"/>
                <a:cs typeface="Times New Roman" panose="02020603050405020304" pitchFamily="18" charset="0"/>
              </a:rPr>
              <a:t>The equation of the normal probability curve reads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3"/>
          <p:cNvSpPr>
            <a:spLocks noGrp="1"/>
          </p:cNvSpPr>
          <p:nvPr>
            <p:ph type="title"/>
          </p:nvPr>
        </p:nvSpPr>
        <p:spPr>
          <a:xfrm>
            <a:off x="685800" y="228600"/>
            <a:ext cx="7756263" cy="1054250"/>
          </a:xfrm>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3200" dirty="0"/>
              <a:t>Properties of normal probability curve? </a:t>
            </a:r>
            <a:endParaRPr lang="ko-KR" altLang="en-US" sz="3200" dirty="0"/>
          </a:p>
        </p:txBody>
      </p:sp>
      <p:sp>
        <p:nvSpPr>
          <p:cNvPr id="6" name="Text Placeholder 1"/>
          <p:cNvSpPr>
            <a:spLocks noGrp="1"/>
          </p:cNvSpPr>
          <p:nvPr/>
        </p:nvSpPr>
        <p:spPr>
          <a:xfrm>
            <a:off x="738051" y="1397077"/>
            <a:ext cx="7092280" cy="288032"/>
          </a:xfrm>
          <a:prstGeom prst="rect">
            <a:avLst/>
          </a:prstGeom>
        </p:spPr>
        <p:txBody>
          <a:bodyPr anchor="ctr"/>
          <a:lstStyle>
            <a:lvl1pPr marL="0" indent="0" algn="l" defTabSz="914400" rtl="0" eaLnBrk="1" latinLnBrk="1" hangingPunct="1">
              <a:spcBef>
                <a:spcPct val="20000"/>
              </a:spcBef>
              <a:buFont typeface="Arial" pitchFamily="34" charset="0"/>
              <a:buNone/>
              <a:defRPr sz="1400" b="0" kern="1200" baseline="0">
                <a:solidFill>
                  <a:schemeClr val="tx1">
                    <a:lumMod val="75000"/>
                    <a:lumOff val="25000"/>
                  </a:schemeClr>
                </a:solidFill>
                <a:latin typeface="+mn-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These are some properties of normal probability curve as following</a:t>
            </a:r>
            <a:r>
              <a:rPr lang="en-US" sz="2800" dirty="0"/>
              <a:t>:</a:t>
            </a:r>
          </a:p>
          <a:p>
            <a:endParaRPr lang="en-US" dirty="0"/>
          </a:p>
        </p:txBody>
      </p:sp>
    </p:spTree>
    <p:extLst>
      <p:ext uri="{BB962C8B-B14F-4D97-AF65-F5344CB8AC3E}">
        <p14:creationId xmlns:p14="http://schemas.microsoft.com/office/powerpoint/2010/main" val="3746685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sz="3200" dirty="0"/>
              <a:t>What is the normal curve in psychology?</a:t>
            </a:r>
            <a:endParaRPr lang="ko-KR" altLang="en-US" sz="3200" dirty="0"/>
          </a:p>
        </p:txBody>
      </p:sp>
      <p:sp>
        <p:nvSpPr>
          <p:cNvPr id="5" name="TextBox 8"/>
          <p:cNvSpPr txBox="1">
            <a:spLocks noGrp="1"/>
          </p:cNvSpPr>
          <p:nvPr>
            <p:ph idx="1"/>
          </p:nvPr>
        </p:nvSpPr>
        <p:spPr>
          <a:xfrm>
            <a:off x="533400" y="1981200"/>
            <a:ext cx="7745505" cy="230832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smtClean="0">
                <a:solidFill>
                  <a:schemeClr val="tx1">
                    <a:lumMod val="75000"/>
                    <a:lumOff val="25000"/>
                  </a:schemeClr>
                </a:solidFill>
                <a:cs typeface="Arial" pitchFamily="34" charset="0"/>
              </a:rPr>
              <a:t>Normal </a:t>
            </a:r>
            <a:r>
              <a:rPr lang="en-US" altLang="ko-KR" sz="2400" dirty="0">
                <a:solidFill>
                  <a:schemeClr val="tx1">
                    <a:lumMod val="75000"/>
                    <a:lumOff val="25000"/>
                  </a:schemeClr>
                </a:solidFill>
                <a:cs typeface="Arial" pitchFamily="34" charset="0"/>
              </a:rPr>
              <a:t>Curve. A frequency curve where most occurrences take place in the middle of the distribution and taper off on either side. Normal curves are also called bell shaped curves. A “true” normal curve is when all measures of central tendency occur at the highest point in the curve</a:t>
            </a:r>
            <a:r>
              <a:rPr lang="en-US" altLang="ko-KR" sz="1200" dirty="0">
                <a:solidFill>
                  <a:schemeClr val="tx1">
                    <a:lumMod val="75000"/>
                    <a:lumOff val="25000"/>
                  </a:schemeClr>
                </a:solidFill>
                <a:cs typeface="Arial" pitchFamily="34" charset="0"/>
              </a:rPr>
              <a:t>.</a:t>
            </a:r>
          </a:p>
        </p:txBody>
      </p:sp>
      <p:sp>
        <p:nvSpPr>
          <p:cNvPr id="6" name="TextBox 11"/>
          <p:cNvSpPr txBox="1"/>
          <p:nvPr/>
        </p:nvSpPr>
        <p:spPr>
          <a:xfrm>
            <a:off x="304800" y="4398519"/>
            <a:ext cx="8686800" cy="224676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smtClean="0">
                <a:solidFill>
                  <a:schemeClr val="tx1">
                    <a:lumMod val="75000"/>
                    <a:lumOff val="25000"/>
                  </a:schemeClr>
                </a:solidFill>
                <a:cs typeface="Arial" pitchFamily="34" charset="0"/>
              </a:rPr>
              <a:t>‘</a:t>
            </a:r>
            <a:r>
              <a:rPr lang="en-US" altLang="ko-KR" sz="2800" dirty="0">
                <a:solidFill>
                  <a:schemeClr val="tx1">
                    <a:lumMod val="75000"/>
                    <a:lumOff val="25000"/>
                  </a:schemeClr>
                </a:solidFill>
                <a:cs typeface="Arial" pitchFamily="34" charset="0"/>
              </a:rPr>
              <a:t>Normal Probability Curve’. Thus the “graph of the probability density function of the normal distribution is a continuous bell shaped curve, symmetrical about the mean” is called normal probability curve.</a:t>
            </a:r>
          </a:p>
        </p:txBody>
      </p:sp>
    </p:spTree>
    <p:extLst>
      <p:ext uri="{BB962C8B-B14F-4D97-AF65-F5344CB8AC3E}">
        <p14:creationId xmlns:p14="http://schemas.microsoft.com/office/powerpoint/2010/main" val="1523848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In statistics it is important because: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0879145"/>
              </p:ext>
            </p:extLst>
          </p:nvPr>
        </p:nvGraphicFramePr>
        <p:xfrm>
          <a:off x="152400" y="2133600"/>
          <a:ext cx="4483100" cy="3124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617716216"/>
              </p:ext>
            </p:extLst>
          </p:nvPr>
        </p:nvGraphicFramePr>
        <p:xfrm>
          <a:off x="4724400" y="4114800"/>
          <a:ext cx="4114799" cy="274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10025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7038050"/>
              </p:ext>
            </p:extLst>
          </p:nvPr>
        </p:nvGraphicFramePr>
        <p:xfrm>
          <a:off x="152400" y="2133600"/>
          <a:ext cx="4648200" cy="2819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342785979"/>
              </p:ext>
            </p:extLst>
          </p:nvPr>
        </p:nvGraphicFramePr>
        <p:xfrm>
          <a:off x="4488956" y="4343400"/>
          <a:ext cx="4655044" cy="23083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 Placeholder 1"/>
          <p:cNvSpPr>
            <a:spLocks noGrp="1"/>
          </p:cNvSpPr>
          <p:nvPr>
            <p:ph type="title"/>
          </p:nvPr>
        </p:nvSpPr>
        <p:spPr>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fr-FR" sz="2800" dirty="0"/>
              <a:t>Standard Scores ( Z. scores T. scores )</a:t>
            </a:r>
            <a:endParaRPr lang="en-US" sz="2800" dirty="0"/>
          </a:p>
        </p:txBody>
      </p:sp>
    </p:spTree>
    <p:extLst>
      <p:ext uri="{BB962C8B-B14F-4D97-AF65-F5344CB8AC3E}">
        <p14:creationId xmlns:p14="http://schemas.microsoft.com/office/powerpoint/2010/main" val="410068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7745505" cy="4495799"/>
          </a:xfrm>
        </p:spPr>
        <p:txBody>
          <a:bodyPr/>
          <a:lstStyle/>
          <a:p>
            <a:pPr marL="1188720" lvl="3" indent="0" algn="ctr">
              <a:buNone/>
            </a:pPr>
            <a:endParaRPr lang="en-US" sz="4800" dirty="0" smtClean="0"/>
          </a:p>
          <a:p>
            <a:pPr marL="1188720" lvl="3" indent="0" algn="r">
              <a:buNone/>
            </a:pPr>
            <a:endParaRPr lang="en-US" sz="4800" dirty="0" smtClean="0">
              <a:solidFill>
                <a:schemeClr val="accent1"/>
              </a:solidFill>
            </a:endParaRPr>
          </a:p>
          <a:p>
            <a:pPr marL="1188720" lvl="3" indent="0" algn="r">
              <a:buNone/>
            </a:pPr>
            <a:r>
              <a:rPr lang="en-US" sz="4800" dirty="0" smtClean="0">
                <a:solidFill>
                  <a:schemeClr val="accent1"/>
                </a:solidFill>
              </a:rPr>
              <a:t>Evaluation </a:t>
            </a:r>
            <a:r>
              <a:rPr lang="en-US" sz="4800" dirty="0">
                <a:solidFill>
                  <a:schemeClr val="accent1"/>
                </a:solidFill>
              </a:rPr>
              <a:t>&amp; A</a:t>
            </a:r>
            <a:r>
              <a:rPr lang="en-US" sz="4800" dirty="0" smtClean="0">
                <a:solidFill>
                  <a:schemeClr val="accent1"/>
                </a:solidFill>
              </a:rPr>
              <a:t>dministration </a:t>
            </a:r>
            <a:r>
              <a:rPr lang="en-US" sz="4800" dirty="0">
                <a:solidFill>
                  <a:schemeClr val="accent1"/>
                </a:solidFill>
              </a:rPr>
              <a:t>of t</a:t>
            </a:r>
            <a:r>
              <a:rPr lang="en-US" sz="4800" dirty="0" smtClean="0">
                <a:solidFill>
                  <a:schemeClr val="accent1"/>
                </a:solidFill>
              </a:rPr>
              <a:t>ests</a:t>
            </a:r>
            <a:endParaRPr lang="en-US" sz="4800" dirty="0">
              <a:solidFill>
                <a:schemeClr val="accent1"/>
              </a:solidFill>
            </a:endParaRPr>
          </a:p>
        </p:txBody>
      </p:sp>
    </p:spTree>
    <p:extLst>
      <p:ext uri="{BB962C8B-B14F-4D97-AF65-F5344CB8AC3E}">
        <p14:creationId xmlns:p14="http://schemas.microsoft.com/office/powerpoint/2010/main" val="5520619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040117"/>
              </p:ext>
            </p:extLst>
          </p:nvPr>
        </p:nvGraphicFramePr>
        <p:xfrm>
          <a:off x="152400" y="3810000"/>
          <a:ext cx="3644900" cy="2857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3174124471"/>
              </p:ext>
            </p:extLst>
          </p:nvPr>
        </p:nvGraphicFramePr>
        <p:xfrm>
          <a:off x="1600200" y="2057400"/>
          <a:ext cx="4905672" cy="2438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2568239477"/>
              </p:ext>
            </p:extLst>
          </p:nvPr>
        </p:nvGraphicFramePr>
        <p:xfrm>
          <a:off x="3505200" y="3733800"/>
          <a:ext cx="5791200" cy="277236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7" name="Text Placeholder 1"/>
          <p:cNvSpPr>
            <a:spLocks noGrp="1"/>
          </p:cNvSpPr>
          <p:nvPr>
            <p:ph type="title"/>
          </p:nvPr>
        </p:nvSpPr>
        <p:spPr>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Types of Standardized Test Scores</a:t>
            </a:r>
          </a:p>
        </p:txBody>
      </p:sp>
    </p:spTree>
    <p:extLst>
      <p:ext uri="{BB962C8B-B14F-4D97-AF65-F5344CB8AC3E}">
        <p14:creationId xmlns:p14="http://schemas.microsoft.com/office/powerpoint/2010/main" val="1916726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CA" sz="4400" dirty="0" smtClean="0">
              <a:solidFill>
                <a:schemeClr val="accent5"/>
              </a:solidFill>
              <a:latin typeface="Times New Roman" pitchFamily="18" charset="0"/>
              <a:cs typeface="Times New Roman" pitchFamily="18" charset="0"/>
            </a:endParaRPr>
          </a:p>
          <a:p>
            <a:pPr marL="0" indent="0" algn="ctr">
              <a:buNone/>
            </a:pPr>
            <a:r>
              <a:rPr lang="en-CA" sz="4400" dirty="0" smtClean="0">
                <a:solidFill>
                  <a:schemeClr val="accent5"/>
                </a:solidFill>
                <a:latin typeface="Times New Roman" pitchFamily="18" charset="0"/>
                <a:cs typeface="Times New Roman" pitchFamily="18" charset="0"/>
              </a:rPr>
              <a:t>MEASUREMENT </a:t>
            </a:r>
            <a:r>
              <a:rPr lang="en-CA" sz="4400" dirty="0">
                <a:solidFill>
                  <a:schemeClr val="accent5"/>
                </a:solidFill>
                <a:latin typeface="Times New Roman" pitchFamily="18" charset="0"/>
                <a:cs typeface="Times New Roman" pitchFamily="18" charset="0"/>
              </a:rPr>
              <a:t>OF PHYSICAL FITNESS</a:t>
            </a:r>
          </a:p>
          <a:p>
            <a:pPr marL="0" indent="0">
              <a:buNone/>
            </a:pPr>
            <a:endParaRPr lang="en-US" dirty="0"/>
          </a:p>
        </p:txBody>
      </p:sp>
    </p:spTree>
    <p:extLst>
      <p:ext uri="{BB962C8B-B14F-4D97-AF65-F5344CB8AC3E}">
        <p14:creationId xmlns:p14="http://schemas.microsoft.com/office/powerpoint/2010/main" val="576694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50000"/>
              </a:lnSpc>
              <a:buClr>
                <a:schemeClr val="bg1"/>
              </a:buClr>
              <a:buSzPct val="150000"/>
            </a:pPr>
            <a:r>
              <a:rPr lang="en-US" sz="11200" dirty="0" smtClean="0">
                <a:latin typeface="Times New Roman" pitchFamily="18" charset="0"/>
                <a:cs typeface="Times New Roman" pitchFamily="18" charset="0"/>
              </a:rPr>
              <a:t>Physical activity is essential for the development of wholesome personality of a child which would depend upon the opportunities provided for wholesome development of physical &amp; mental, spiritual aspects &amp; social. Hence a well organize and properly administered physical education </a:t>
            </a:r>
            <a:r>
              <a:rPr lang="en-US" sz="11200" dirty="0" smtClean="0">
                <a:latin typeface="Times New Roman" pitchFamily="18" charset="0"/>
                <a:cs typeface="Times New Roman" pitchFamily="18" charset="0"/>
              </a:rPr>
              <a:t>programmed </a:t>
            </a:r>
            <a:r>
              <a:rPr lang="en-US" sz="11200" dirty="0" smtClean="0">
                <a:latin typeface="Times New Roman" pitchFamily="18" charset="0"/>
                <a:cs typeface="Times New Roman" pitchFamily="18" charset="0"/>
              </a:rPr>
              <a:t>for school very essential.   </a:t>
            </a:r>
          </a:p>
          <a:p>
            <a:endParaRPr lang="en-CA"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b="1" dirty="0" smtClean="0">
                <a:latin typeface="Times New Roman" pitchFamily="18" charset="0"/>
                <a:cs typeface="Times New Roman" pitchFamily="18" charset="0"/>
              </a:rPr>
              <a:t>INTRODUCTION</a:t>
            </a:r>
            <a:endParaRPr lang="en-CA"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392315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2819400"/>
            <a:ext cx="7758952" cy="34101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buClr>
                <a:schemeClr val="bg1"/>
              </a:buClr>
              <a:buSzPct val="150000"/>
              <a:buFont typeface="Arial" pitchFamily="34" charset="0"/>
              <a:buChar char="•"/>
            </a:pPr>
            <a:r>
              <a:rPr lang="en-US" sz="2800" dirty="0" smtClean="0">
                <a:latin typeface="Times New Roman" pitchFamily="18" charset="0"/>
                <a:cs typeface="Times New Roman" pitchFamily="18" charset="0"/>
              </a:rPr>
              <a:t>Over a decades, the society in general has  realized the need for keeping fit &amp; healthy through organized physical activity program. </a:t>
            </a:r>
          </a:p>
          <a:p>
            <a:pPr algn="just">
              <a:lnSpc>
                <a:spcPct val="150000"/>
              </a:lnSpc>
              <a:buClr>
                <a:schemeClr val="bg1"/>
              </a:buClr>
              <a:buSzPct val="150000"/>
              <a:buFont typeface="Arial" pitchFamily="34" charset="0"/>
              <a:buChar char="•"/>
            </a:pPr>
            <a:r>
              <a:rPr lang="en-US" sz="2800" dirty="0" smtClean="0">
                <a:latin typeface="Times New Roman" pitchFamily="18" charset="0"/>
                <a:cs typeface="Times New Roman" pitchFamily="18" charset="0"/>
              </a:rPr>
              <a:t>Physical activity throughout the ages has been acclaimed for health &amp; recreation.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228600"/>
            <a:ext cx="7162800" cy="2543098"/>
          </a:xfrm>
          <a:prstGeom prst="rect">
            <a:avLst/>
          </a:prstGeom>
        </p:spPr>
      </p:pic>
    </p:spTree>
    <p:extLst>
      <p:ext uri="{BB962C8B-B14F-4D97-AF65-F5344CB8AC3E}">
        <p14:creationId xmlns:p14="http://schemas.microsoft.com/office/powerpoint/2010/main" val="4028167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buClr>
                <a:schemeClr val="bg1"/>
              </a:buClr>
              <a:buSzPct val="150000"/>
            </a:pPr>
            <a:r>
              <a:rPr lang="en-US" dirty="0" smtClean="0">
                <a:latin typeface="Times New Roman" pitchFamily="18" charset="0"/>
                <a:cs typeface="Times New Roman" pitchFamily="18" charset="0"/>
              </a:rPr>
              <a:t>Physical fitness is your ability to carryout task without no fatigue.</a:t>
            </a:r>
          </a:p>
          <a:p>
            <a:pPr algn="just">
              <a:lnSpc>
                <a:spcPct val="100000"/>
              </a:lnSpc>
              <a:buClr>
                <a:schemeClr val="bg1"/>
              </a:buClr>
              <a:buSzPct val="150000"/>
            </a:pPr>
            <a:r>
              <a:rPr lang="en-US" dirty="0" smtClean="0">
                <a:latin typeface="Times New Roman" pitchFamily="18" charset="0"/>
                <a:cs typeface="Times New Roman" pitchFamily="18" charset="0"/>
              </a:rPr>
              <a:t>The capacity to carry out everyday activities without excessive fatigue &amp; with enough energy in reserve force emergencies.</a:t>
            </a:r>
          </a:p>
          <a:p>
            <a:endParaRPr lang="en-CA"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795" b="7662"/>
          <a:stretch/>
        </p:blipFill>
        <p:spPr>
          <a:xfrm>
            <a:off x="3352800" y="4191000"/>
            <a:ext cx="4968552" cy="2538015"/>
          </a:xfrm>
          <a:prstGeom prst="rect">
            <a:avLst/>
          </a:prstGeom>
        </p:spPr>
      </p:pic>
      <p:sp>
        <p:nvSpPr>
          <p:cNvPr id="6"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b="1" dirty="0" smtClean="0">
                <a:latin typeface="Times New Roman" pitchFamily="18" charset="0"/>
                <a:cs typeface="Times New Roman" pitchFamily="18" charset="0"/>
              </a:rPr>
              <a:t>Physical fitness</a:t>
            </a:r>
            <a:endParaRPr lang="en-CA" sz="4000" dirty="0">
              <a:latin typeface="Times New Roman" pitchFamily="18" charset="0"/>
              <a:cs typeface="Times New Roman" pitchFamily="18" charset="0"/>
            </a:endParaRPr>
          </a:p>
        </p:txBody>
      </p:sp>
    </p:spTree>
    <p:extLst>
      <p:ext uri="{BB962C8B-B14F-4D97-AF65-F5344CB8AC3E}">
        <p14:creationId xmlns:p14="http://schemas.microsoft.com/office/powerpoint/2010/main" val="486374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3505200"/>
            <a:ext cx="7745505" cy="38778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Clr>
                <a:schemeClr val="bg1"/>
              </a:buClr>
              <a:buSzPct val="150000"/>
              <a:buFont typeface="Arial" pitchFamily="34" charset="0"/>
              <a:buChar char="•"/>
            </a:pPr>
            <a:r>
              <a:rPr lang="en-US" sz="2800" dirty="0" smtClean="0">
                <a:latin typeface="Times New Roman" pitchFamily="18" charset="0"/>
                <a:cs typeface="Times New Roman" pitchFamily="18" charset="0"/>
              </a:rPr>
              <a:t>Physical fitness is one’s ability to execute daily activities with optimal performance, endurance &amp; strength with the  management of disease, fatigue, &amp; stress &amp; reduced sedentary behavior.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33400"/>
            <a:ext cx="7010400" cy="2736304"/>
          </a:xfrm>
          <a:prstGeom prst="rect">
            <a:avLst/>
          </a:prstGeom>
        </p:spPr>
      </p:pic>
    </p:spTree>
    <p:extLst>
      <p:ext uri="{BB962C8B-B14F-4D97-AF65-F5344CB8AC3E}">
        <p14:creationId xmlns:p14="http://schemas.microsoft.com/office/powerpoint/2010/main" val="1988135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buClr>
                <a:schemeClr val="bg1"/>
              </a:buClr>
              <a:buSzPct val="150000"/>
              <a:buFont typeface="Arial" pitchFamily="34" charset="0"/>
              <a:buChar char="•"/>
            </a:pPr>
            <a:r>
              <a:rPr lang="en-US" sz="2800" dirty="0" smtClean="0">
                <a:latin typeface="Times New Roman" pitchFamily="18" charset="0"/>
                <a:cs typeface="Times New Roman" pitchFamily="18" charset="0"/>
              </a:rPr>
              <a:t>Physical fitness is one’s ability to execute daily activities with optimal performance, endurance &amp; strength with the  management of disease, fatigue, &amp; stress &amp; reduced sedentary behavior.</a:t>
            </a:r>
          </a:p>
        </p:txBody>
      </p:sp>
    </p:spTree>
    <p:extLst>
      <p:ext uri="{BB962C8B-B14F-4D97-AF65-F5344CB8AC3E}">
        <p14:creationId xmlns:p14="http://schemas.microsoft.com/office/powerpoint/2010/main" val="1640393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buClr>
                <a:schemeClr val="bg1"/>
              </a:buClr>
              <a:buSzPct val="150000"/>
            </a:pPr>
            <a:r>
              <a:rPr lang="en-US" dirty="0" smtClean="0">
                <a:latin typeface="Times New Roman" pitchFamily="18" charset="0"/>
                <a:cs typeface="Times New Roman" pitchFamily="18" charset="0"/>
              </a:rPr>
              <a:t> There are five health-related physical    components </a:t>
            </a:r>
          </a:p>
          <a:p>
            <a:pPr algn="just">
              <a:lnSpc>
                <a:spcPct val="100000"/>
              </a:lnSpc>
            </a:pPr>
            <a:endParaRPr lang="en-US" sz="2000" dirty="0" smtClean="0">
              <a:latin typeface="Times New Roman" pitchFamily="18" charset="0"/>
              <a:cs typeface="Times New Roman" pitchFamily="18" charset="0"/>
            </a:endParaRPr>
          </a:p>
          <a:p>
            <a:pPr algn="just">
              <a:lnSpc>
                <a:spcPct val="100000"/>
              </a:lnSpc>
              <a:buNone/>
            </a:pPr>
            <a:r>
              <a:rPr lang="en-US" sz="2000" dirty="0" smtClean="0">
                <a:solidFill>
                  <a:schemeClr val="bg1"/>
                </a:solidFill>
                <a:latin typeface="Times New Roman" pitchFamily="18" charset="0"/>
                <a:cs typeface="Times New Roman" pitchFamily="18" charset="0"/>
              </a:rPr>
              <a:t>1)</a:t>
            </a:r>
            <a:r>
              <a:rPr lang="en-US" sz="2000" dirty="0" smtClean="0">
                <a:latin typeface="Times New Roman" pitchFamily="18" charset="0"/>
                <a:cs typeface="Times New Roman" pitchFamily="18" charset="0"/>
              </a:rPr>
              <a:t>	 Cardiovascular Endurance</a:t>
            </a:r>
          </a:p>
          <a:p>
            <a:pPr algn="just">
              <a:lnSpc>
                <a:spcPct val="100000"/>
              </a:lnSpc>
              <a:buNone/>
            </a:pPr>
            <a:r>
              <a:rPr lang="en-US" sz="2000" dirty="0" smtClean="0">
                <a:solidFill>
                  <a:schemeClr val="bg1"/>
                </a:solidFill>
                <a:latin typeface="Times New Roman" pitchFamily="18" charset="0"/>
                <a:cs typeface="Times New Roman" pitchFamily="18" charset="0"/>
              </a:rPr>
              <a:t>2)</a:t>
            </a:r>
            <a:r>
              <a:rPr lang="en-US" sz="2000" dirty="0" smtClean="0">
                <a:latin typeface="Times New Roman" pitchFamily="18" charset="0"/>
                <a:cs typeface="Times New Roman" pitchFamily="18" charset="0"/>
              </a:rPr>
              <a:t>	 Muscular Endurance</a:t>
            </a:r>
          </a:p>
          <a:p>
            <a:pPr algn="just">
              <a:lnSpc>
                <a:spcPct val="100000"/>
              </a:lnSpc>
              <a:buNone/>
            </a:pPr>
            <a:r>
              <a:rPr lang="en-US" sz="2000" dirty="0" smtClean="0">
                <a:solidFill>
                  <a:schemeClr val="bg1"/>
                </a:solidFill>
                <a:latin typeface="Times New Roman" pitchFamily="18" charset="0"/>
                <a:cs typeface="Times New Roman" pitchFamily="18" charset="0"/>
              </a:rPr>
              <a:t>3)</a:t>
            </a:r>
            <a:r>
              <a:rPr lang="en-US" sz="2000" dirty="0" smtClean="0">
                <a:latin typeface="Times New Roman" pitchFamily="18" charset="0"/>
                <a:cs typeface="Times New Roman" pitchFamily="18" charset="0"/>
              </a:rPr>
              <a:t>	 Muscular Strength</a:t>
            </a:r>
          </a:p>
          <a:p>
            <a:pPr marL="457200" indent="-457200" algn="just">
              <a:lnSpc>
                <a:spcPct val="100000"/>
              </a:lnSpc>
              <a:buNone/>
            </a:pPr>
            <a:r>
              <a:rPr lang="en-US" sz="2000" dirty="0" smtClean="0">
                <a:solidFill>
                  <a:schemeClr val="bg1"/>
                </a:solidFill>
                <a:latin typeface="Times New Roman" pitchFamily="18" charset="0"/>
                <a:cs typeface="Times New Roman" pitchFamily="18" charset="0"/>
              </a:rPr>
              <a:t>4) </a:t>
            </a:r>
            <a:r>
              <a:rPr lang="en-US" sz="2000" dirty="0" smtClean="0">
                <a:latin typeface="Times New Roman" pitchFamily="18" charset="0"/>
                <a:cs typeface="Times New Roman" pitchFamily="18" charset="0"/>
              </a:rPr>
              <a:t>Flexibility</a:t>
            </a:r>
          </a:p>
          <a:p>
            <a:pPr marL="457200" indent="-457200" algn="just">
              <a:lnSpc>
                <a:spcPct val="100000"/>
              </a:lnSpc>
              <a:buNone/>
            </a:pPr>
            <a:r>
              <a:rPr lang="en-US" sz="2000" dirty="0" smtClean="0">
                <a:solidFill>
                  <a:schemeClr val="bg1"/>
                </a:solidFill>
                <a:latin typeface="Times New Roman" pitchFamily="18" charset="0"/>
                <a:cs typeface="Times New Roman" pitchFamily="18" charset="0"/>
              </a:rPr>
              <a:t>5)</a:t>
            </a:r>
            <a:r>
              <a:rPr lang="en-US" sz="2000" dirty="0" smtClean="0">
                <a:latin typeface="Times New Roman" pitchFamily="18" charset="0"/>
                <a:cs typeface="Times New Roman" pitchFamily="18" charset="0"/>
              </a:rPr>
              <a:t> Body Composition </a:t>
            </a:r>
          </a:p>
          <a:p>
            <a:endParaRPr lang="en-CA" sz="2000" dirty="0"/>
          </a:p>
        </p:txBody>
      </p:sp>
      <p:pic>
        <p:nvPicPr>
          <p:cNvPr id="5" name="Content Placeholder 4" descr="index.jpg"/>
          <p:cNvPicPr>
            <a:picLocks noGrp="1" noChangeAspect="1"/>
          </p:cNvPicPr>
          <p:nvPr/>
        </p:nvPicPr>
        <p:blipFill>
          <a:blip r:embed="rId2" cstate="print"/>
          <a:stretch>
            <a:fillRect/>
          </a:stretch>
        </p:blipFill>
        <p:spPr>
          <a:xfrm>
            <a:off x="3733800" y="3581400"/>
            <a:ext cx="4550320" cy="2736304"/>
          </a:xfrm>
          <a:prstGeom prst="rect">
            <a:avLst/>
          </a:prstGeom>
        </p:spPr>
      </p:pic>
      <p:sp>
        <p:nvSpPr>
          <p:cNvPr id="6"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smtClean="0">
                <a:latin typeface="Times New Roman" pitchFamily="18" charset="0"/>
                <a:cs typeface="Times New Roman" pitchFamily="18" charset="0"/>
              </a:rPr>
              <a:t>Components of physical fitness:</a:t>
            </a:r>
            <a:endParaRPr lang="en-CA" dirty="0"/>
          </a:p>
        </p:txBody>
      </p:sp>
    </p:spTree>
    <p:extLst>
      <p:ext uri="{BB962C8B-B14F-4D97-AF65-F5344CB8AC3E}">
        <p14:creationId xmlns:p14="http://schemas.microsoft.com/office/powerpoint/2010/main" val="2449144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buClr>
                <a:schemeClr val="bg1"/>
              </a:buClr>
              <a:buSzPct val="150000"/>
            </a:pPr>
            <a:r>
              <a:rPr lang="en-US" dirty="0" smtClean="0">
                <a:latin typeface="Times New Roman" pitchFamily="18" charset="0"/>
                <a:cs typeface="Times New Roman" pitchFamily="18" charset="0"/>
              </a:rPr>
              <a:t>Cardiovascular endurance is also referred to as aerobic fitness, and is a measure of the athlete’s ability to continue with exercise, which places demands on the circulatory and respiratory system over a prolonged period of time. Such as: running, walking, cycling, and swimming.</a:t>
            </a:r>
          </a:p>
          <a:p>
            <a:pPr>
              <a:buNone/>
            </a:pPr>
            <a:endParaRPr lang="en-CA" dirty="0"/>
          </a:p>
        </p:txBody>
      </p:sp>
      <p:pic>
        <p:nvPicPr>
          <p:cNvPr id="5" name="Picture 4" descr="E:\Screenshot_20200224_1724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114800"/>
            <a:ext cx="5551714" cy="257338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b="1" dirty="0" smtClean="0">
                <a:latin typeface="Times New Roman" pitchFamily="18" charset="0"/>
                <a:cs typeface="Times New Roman" pitchFamily="18" charset="0"/>
              </a:rPr>
              <a:t>Cardiovascular  Endurance</a:t>
            </a:r>
            <a:endParaRPr lang="en-CA" sz="4000" dirty="0"/>
          </a:p>
        </p:txBody>
      </p:sp>
    </p:spTree>
    <p:extLst>
      <p:ext uri="{BB962C8B-B14F-4D97-AF65-F5344CB8AC3E}">
        <p14:creationId xmlns:p14="http://schemas.microsoft.com/office/powerpoint/2010/main" val="2689484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buClr>
                <a:schemeClr val="bg1"/>
              </a:buClr>
              <a:buSzPct val="150000"/>
            </a:pPr>
            <a:r>
              <a:rPr lang="en-US" dirty="0" smtClean="0">
                <a:latin typeface="Times New Roman" pitchFamily="18" charset="0"/>
                <a:cs typeface="Times New Roman" pitchFamily="18" charset="0"/>
              </a:rPr>
              <a:t>Muscular strength is the maximal force that can be applied against a resistance. It could be measured by the largest weight a person could lift or the largest body they could push or pull. Strength is important for both man and women.  Strength may be broken down into three types:  </a:t>
            </a:r>
          </a:p>
          <a:p>
            <a:pPr marL="457200" indent="-457200" algn="just">
              <a:lnSpc>
                <a:spcPct val="150000"/>
              </a:lnSpc>
              <a:buClr>
                <a:schemeClr val="bg1"/>
              </a:buClr>
              <a:buSzPct val="120000"/>
              <a:buFont typeface="+mj-lt"/>
              <a:buAutoNum type="arabicPeriod"/>
            </a:pPr>
            <a:r>
              <a:rPr lang="en-US" dirty="0" smtClean="0">
                <a:latin typeface="Times New Roman" pitchFamily="18" charset="0"/>
                <a:cs typeface="Times New Roman" pitchFamily="18" charset="0"/>
              </a:rPr>
              <a:t>   Maximum Strength</a:t>
            </a:r>
          </a:p>
          <a:p>
            <a:pPr marL="457200" indent="-457200" algn="just">
              <a:lnSpc>
                <a:spcPct val="150000"/>
              </a:lnSpc>
              <a:buClr>
                <a:schemeClr val="bg1"/>
              </a:buClr>
              <a:buSzPct val="120000"/>
              <a:buFont typeface="+mj-lt"/>
              <a:buAutoNum type="arabicPeriod"/>
            </a:pPr>
            <a:r>
              <a:rPr lang="en-US" dirty="0" smtClean="0">
                <a:latin typeface="Times New Roman" pitchFamily="18" charset="0"/>
                <a:cs typeface="Times New Roman" pitchFamily="18" charset="0"/>
              </a:rPr>
              <a:t>   Elastic Strength</a:t>
            </a:r>
          </a:p>
          <a:p>
            <a:pPr marL="457200" indent="-457200" algn="just">
              <a:lnSpc>
                <a:spcPct val="150000"/>
              </a:lnSpc>
              <a:buClr>
                <a:schemeClr val="bg1"/>
              </a:buClr>
              <a:buSzPct val="120000"/>
              <a:buFont typeface="+mj-lt"/>
              <a:buAutoNum type="arabicPeriod"/>
            </a:pPr>
            <a:r>
              <a:rPr lang="en-US" dirty="0" smtClean="0">
                <a:latin typeface="Times New Roman" pitchFamily="18" charset="0"/>
                <a:cs typeface="Times New Roman" pitchFamily="18" charset="0"/>
              </a:rPr>
              <a:t>   Strength endurance</a:t>
            </a:r>
          </a:p>
          <a:p>
            <a:endParaRPr lang="en-CA" dirty="0"/>
          </a:p>
        </p:txBody>
      </p:sp>
      <p:pic>
        <p:nvPicPr>
          <p:cNvPr id="5" name="Picture 4" descr="images.jpg"/>
          <p:cNvPicPr>
            <a:picLocks noChangeAspect="1"/>
          </p:cNvPicPr>
          <p:nvPr/>
        </p:nvPicPr>
        <p:blipFill>
          <a:blip r:embed="rId2" cstate="print"/>
          <a:stretch>
            <a:fillRect/>
          </a:stretch>
        </p:blipFill>
        <p:spPr>
          <a:xfrm>
            <a:off x="4158343" y="4114800"/>
            <a:ext cx="4248472" cy="2427698"/>
          </a:xfrm>
          <a:prstGeom prst="rect">
            <a:avLst/>
          </a:prstGeom>
        </p:spPr>
      </p:pic>
      <p:sp>
        <p:nvSpPr>
          <p:cNvPr id="6"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b="1" dirty="0" smtClean="0">
                <a:latin typeface="Times New Roman" pitchFamily="18" charset="0"/>
                <a:cs typeface="Times New Roman" pitchFamily="18" charset="0"/>
              </a:rPr>
              <a:t> Muscular Strength</a:t>
            </a:r>
            <a:endParaRPr lang="en-CA" sz="4000" dirty="0"/>
          </a:p>
        </p:txBody>
      </p:sp>
    </p:spTree>
    <p:extLst>
      <p:ext uri="{BB962C8B-B14F-4D97-AF65-F5344CB8AC3E}">
        <p14:creationId xmlns:p14="http://schemas.microsoft.com/office/powerpoint/2010/main" val="158167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1.Criteria for selecting appropriate test</a:t>
            </a:r>
            <a:endParaRPr lang="en-US" dirty="0"/>
          </a:p>
        </p:txBody>
      </p:sp>
      <p:sp>
        <p:nvSpPr>
          <p:cNvPr id="6"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50000"/>
              </a:lnSpc>
              <a:spcBef>
                <a:spcPts val="0"/>
              </a:spcBef>
              <a:buNone/>
            </a:pPr>
            <a:r>
              <a:rPr lang="en-US" dirty="0">
                <a:latin typeface="Times New Roman" panose="02020603050405020304" pitchFamily="18" charset="0"/>
                <a:cs typeface="Times New Roman" panose="02020603050405020304" pitchFamily="18" charset="0"/>
              </a:rPr>
              <a:t>The two major criteria for selecting tests are reliability and validity no matter what type of test one uses, it should be reliable and valid. </a:t>
            </a:r>
          </a:p>
          <a:p>
            <a:pPr marL="0" indent="0" algn="just">
              <a:lnSpc>
                <a:spcPct val="150000"/>
              </a:lnSpc>
              <a:spcBef>
                <a:spcPts val="0"/>
              </a:spcBef>
              <a:buNone/>
            </a:pPr>
            <a:r>
              <a:rPr lang="en-US" dirty="0">
                <a:latin typeface="Times New Roman" panose="02020603050405020304" pitchFamily="18" charset="0"/>
                <a:cs typeface="Times New Roman" panose="02020603050405020304" pitchFamily="18" charset="0"/>
              </a:rPr>
              <a:t>Reliability means that the test yield similar results when it is repeated over a short period of time or when different form is used.</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35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buClr>
                <a:schemeClr val="bg1"/>
              </a:buClr>
              <a:buSzPct val="150000"/>
            </a:pPr>
            <a:r>
              <a:rPr lang="en-US" dirty="0" smtClean="0"/>
              <a:t> </a:t>
            </a:r>
            <a:r>
              <a:rPr lang="en-US" dirty="0" smtClean="0">
                <a:latin typeface="Times New Roman" pitchFamily="18" charset="0"/>
                <a:cs typeface="Times New Roman" pitchFamily="18" charset="0"/>
              </a:rPr>
              <a:t>Muscular endurance differs from muscular strength in that it is a measure of a person’s ability to repeatedly apply maximal force, for example in a series of push-ups, over a period of time. Muscular  endurance  the ability to use voluntary muscles many times without getting tried.</a:t>
            </a:r>
          </a:p>
          <a:p>
            <a:pPr algn="just">
              <a:buClr>
                <a:schemeClr val="bg1"/>
              </a:buClr>
              <a:buSzPct val="150000"/>
              <a:buNone/>
            </a:pPr>
            <a:endParaRPr lang="en-US" dirty="0" smtClean="0">
              <a:latin typeface="Times New Roman" pitchFamily="18" charset="0"/>
              <a:cs typeface="Times New Roman" pitchFamily="18" charset="0"/>
            </a:endParaRPr>
          </a:p>
          <a:p>
            <a:pPr>
              <a:buNone/>
            </a:pPr>
            <a:endParaRPr lang="en-CA" dirty="0"/>
          </a:p>
        </p:txBody>
      </p:sp>
      <p:pic>
        <p:nvPicPr>
          <p:cNvPr id="5" name="Picture 4" descr="bkg.jpg"/>
          <p:cNvPicPr>
            <a:picLocks noChangeAspect="1"/>
          </p:cNvPicPr>
          <p:nvPr/>
        </p:nvPicPr>
        <p:blipFill>
          <a:blip r:embed="rId2" cstate="print"/>
          <a:stretch>
            <a:fillRect/>
          </a:stretch>
        </p:blipFill>
        <p:spPr>
          <a:xfrm>
            <a:off x="1454331" y="4191000"/>
            <a:ext cx="5862774" cy="2424269"/>
          </a:xfrm>
          <a:prstGeom prst="rect">
            <a:avLst/>
          </a:prstGeom>
        </p:spPr>
      </p:pic>
      <p:sp>
        <p:nvSpPr>
          <p:cNvPr id="6"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smtClean="0">
                <a:latin typeface="Times New Roman" pitchFamily="18" charset="0"/>
                <a:cs typeface="Times New Roman" pitchFamily="18" charset="0"/>
              </a:rPr>
              <a:t> Muscular Endurance</a:t>
            </a:r>
            <a:endParaRPr lang="en-CA" dirty="0"/>
          </a:p>
        </p:txBody>
      </p:sp>
    </p:spTree>
    <p:extLst>
      <p:ext uri="{BB962C8B-B14F-4D97-AF65-F5344CB8AC3E}">
        <p14:creationId xmlns:p14="http://schemas.microsoft.com/office/powerpoint/2010/main" val="3627009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buClr>
                <a:schemeClr val="bg1"/>
              </a:buClr>
              <a:buSzPct val="150000"/>
            </a:pPr>
            <a:r>
              <a:rPr lang="en-CA" b="1" i="1" dirty="0" smtClean="0">
                <a:solidFill>
                  <a:schemeClr val="bg1"/>
                </a:solidFill>
                <a:latin typeface="Times New Roman" pitchFamily="18" charset="0"/>
                <a:cs typeface="Times New Roman" pitchFamily="18" charset="0"/>
              </a:rPr>
              <a:t> </a:t>
            </a:r>
            <a:r>
              <a:rPr lang="en-CA" dirty="0" smtClean="0">
                <a:latin typeface="Times New Roman" pitchFamily="18" charset="0"/>
                <a:cs typeface="Times New Roman" pitchFamily="18" charset="0"/>
              </a:rPr>
              <a:t>Flexibility is </a:t>
            </a:r>
            <a:r>
              <a:rPr lang="en-CA" dirty="0" smtClean="0">
                <a:latin typeface="Times New Roman" pitchFamily="18" charset="0"/>
                <a:cs typeface="Times New Roman" pitchFamily="18" charset="0"/>
              </a:rPr>
              <a:t>the range of motion in a joint or group of joints or the ability to move joints effectively through a complete range of motion. </a:t>
            </a:r>
            <a:r>
              <a:rPr lang="en-CA" i="1" dirty="0" smtClean="0">
                <a:latin typeface="Times New Roman" pitchFamily="18" charset="0"/>
                <a:cs typeface="Times New Roman" pitchFamily="18" charset="0"/>
              </a:rPr>
              <a:t>Flexibility</a:t>
            </a:r>
            <a:r>
              <a:rPr lang="en-CA" dirty="0" smtClean="0">
                <a:latin typeface="Times New Roman" pitchFamily="18" charset="0"/>
                <a:cs typeface="Times New Roman" pitchFamily="18" charset="0"/>
              </a:rPr>
              <a:t> training includes stretching exercises to lengthen the muscles and may include activities like yoga or Tai Chi.</a:t>
            </a:r>
          </a:p>
          <a:p>
            <a:pPr algn="just">
              <a:buClr>
                <a:schemeClr val="bg1"/>
              </a:buClr>
              <a:buSzPct val="150000"/>
              <a:buNone/>
            </a:pPr>
            <a:endParaRPr lang="en-CA" dirty="0">
              <a:latin typeface="Times New Roman" pitchFamily="18" charset="0"/>
              <a:cs typeface="Times New Roman" pitchFamily="18" charset="0"/>
            </a:endParaRPr>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smtClean="0">
                <a:latin typeface="Times New Roman" pitchFamily="18" charset="0"/>
                <a:cs typeface="Times New Roman" pitchFamily="18" charset="0"/>
              </a:rPr>
              <a:t>Flexibility</a:t>
            </a:r>
            <a:endParaRPr lang="en-CA" dirty="0"/>
          </a:p>
        </p:txBody>
      </p:sp>
      <p:pic>
        <p:nvPicPr>
          <p:cNvPr id="6" name="Picture 5" descr="index.jpgrg.jpg"/>
          <p:cNvPicPr>
            <a:picLocks noChangeAspect="1"/>
          </p:cNvPicPr>
          <p:nvPr/>
        </p:nvPicPr>
        <p:blipFill>
          <a:blip r:embed="rId2" cstate="print"/>
          <a:stretch>
            <a:fillRect/>
          </a:stretch>
        </p:blipFill>
        <p:spPr>
          <a:xfrm>
            <a:off x="2362200" y="4191000"/>
            <a:ext cx="5184576" cy="2438084"/>
          </a:xfrm>
          <a:prstGeom prst="rect">
            <a:avLst/>
          </a:prstGeom>
        </p:spPr>
      </p:pic>
    </p:spTree>
    <p:extLst>
      <p:ext uri="{BB962C8B-B14F-4D97-AF65-F5344CB8AC3E}">
        <p14:creationId xmlns:p14="http://schemas.microsoft.com/office/powerpoint/2010/main" val="1599067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r>
              <a:rPr lang="en-US" dirty="0" smtClean="0">
                <a:latin typeface="Times New Roman" pitchFamily="18" charset="0"/>
                <a:cs typeface="Times New Roman" pitchFamily="18" charset="0"/>
              </a:rPr>
              <a:t>Body composition is </a:t>
            </a:r>
            <a:r>
              <a:rPr lang="en-US" dirty="0" smtClean="0">
                <a:latin typeface="Times New Roman" pitchFamily="18" charset="0"/>
                <a:cs typeface="Times New Roman" pitchFamily="18" charset="0"/>
              </a:rPr>
              <a:t>the proportion </a:t>
            </a:r>
            <a:r>
              <a:rPr lang="en-US" dirty="0" smtClean="0">
                <a:latin typeface="Times New Roman" pitchFamily="18" charset="0"/>
                <a:cs typeface="Times New Roman" pitchFamily="18" charset="0"/>
              </a:rPr>
              <a:t>of fat or non fat</a:t>
            </a:r>
            <a:r>
              <a:rPr lang="en-US" b="1" dirty="0" smtClean="0">
                <a:solidFill>
                  <a:schemeClr val="bg1"/>
                </a:solidFill>
                <a:latin typeface="Times New Roman" pitchFamily="18" charset="0"/>
                <a:cs typeface="Times New Roman" pitchFamily="18" charset="0"/>
              </a:rPr>
              <a:t> </a:t>
            </a:r>
            <a:r>
              <a:rPr lang="en-US" dirty="0" smtClean="0">
                <a:latin typeface="Times New Roman" pitchFamily="18" charset="0"/>
                <a:cs typeface="Times New Roman" pitchFamily="18" charset="0"/>
              </a:rPr>
              <a:t>mass </a:t>
            </a:r>
            <a:r>
              <a:rPr lang="en-US" dirty="0" smtClean="0">
                <a:latin typeface="Times New Roman" pitchFamily="18" charset="0"/>
                <a:cs typeface="Times New Roman" pitchFamily="18" charset="0"/>
              </a:rPr>
              <a:t>in your body. A healthy body composition is one that includes </a:t>
            </a:r>
            <a:r>
              <a:rPr lang="en-US" dirty="0" smtClean="0">
                <a:latin typeface="Times New Roman" pitchFamily="18" charset="0"/>
                <a:cs typeface="Times New Roman" pitchFamily="18" charset="0"/>
              </a:rPr>
              <a:t>a lower percentage of </a:t>
            </a:r>
            <a:r>
              <a:rPr lang="en-US" dirty="0" smtClean="0">
                <a:latin typeface="Times New Roman" pitchFamily="18" charset="0"/>
                <a:cs typeface="Times New Roman" pitchFamily="18" charset="0"/>
              </a:rPr>
              <a:t>body fat and </a:t>
            </a:r>
            <a:r>
              <a:rPr lang="en-US" dirty="0" smtClean="0">
                <a:latin typeface="Times New Roman" pitchFamily="18" charset="0"/>
                <a:cs typeface="Times New Roman" pitchFamily="18" charset="0"/>
              </a:rPr>
              <a:t>a higher percentage</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of non-fat mass, which includes muscles, bones, and organs. Knowing your body composition can help you assess your health and fitness level</a:t>
            </a:r>
            <a:r>
              <a:rPr lang="en-US"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pic>
        <p:nvPicPr>
          <p:cNvPr id="5" name="Picture 4" descr="index.png"/>
          <p:cNvPicPr>
            <a:picLocks noChangeAspect="1"/>
          </p:cNvPicPr>
          <p:nvPr/>
        </p:nvPicPr>
        <p:blipFill>
          <a:blip r:embed="rId2" cstate="print"/>
          <a:stretch>
            <a:fillRect/>
          </a:stretch>
        </p:blipFill>
        <p:spPr>
          <a:xfrm>
            <a:off x="5390606" y="2667000"/>
            <a:ext cx="3024336" cy="4032448"/>
          </a:xfrm>
          <a:prstGeom prst="rect">
            <a:avLst/>
          </a:prstGeom>
        </p:spPr>
      </p:pic>
      <p:sp>
        <p:nvSpPr>
          <p:cNvPr id="6"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dirty="0" smtClean="0">
                <a:latin typeface="Times New Roman" pitchFamily="18" charset="0"/>
                <a:cs typeface="Times New Roman" pitchFamily="18" charset="0"/>
              </a:rPr>
              <a:t>Body Composition</a:t>
            </a:r>
            <a:endParaRPr lang="en-CA" dirty="0"/>
          </a:p>
        </p:txBody>
      </p:sp>
    </p:spTree>
    <p:extLst>
      <p:ext uri="{BB962C8B-B14F-4D97-AF65-F5344CB8AC3E}">
        <p14:creationId xmlns:p14="http://schemas.microsoft.com/office/powerpoint/2010/main" val="161995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endParaRPr lang="en-US" sz="3200" b="1" dirty="0">
              <a:latin typeface="Times New Roman" pitchFamily="18" charset="0"/>
              <a:cs typeface="Times New Roman" pitchFamily="18" charset="0"/>
            </a:endParaRPr>
          </a:p>
          <a:p>
            <a:pPr algn="just">
              <a:buSzPct val="130000"/>
            </a:pPr>
            <a:r>
              <a:rPr lang="en-US" sz="3200" b="1" dirty="0">
                <a:latin typeface="Times New Roman" pitchFamily="18" charset="0"/>
                <a:cs typeface="Times New Roman" pitchFamily="18" charset="0"/>
              </a:rPr>
              <a:t>Physical Fitness Index (PFI) </a:t>
            </a:r>
            <a:r>
              <a:rPr lang="en-US" sz="3200" dirty="0">
                <a:latin typeface="Times New Roman" pitchFamily="18" charset="0"/>
                <a:cs typeface="Times New Roman" pitchFamily="18" charset="0"/>
              </a:rPr>
              <a:t>is measured by Harvard's step test. The Harvard Step Test is a type of cardiac stress test for detecting or diagnosing cardiovascular disease. It also is a good measurement of </a:t>
            </a:r>
            <a:r>
              <a:rPr lang="en-US" sz="3200" b="1" u="sng" dirty="0">
                <a:latin typeface="Times New Roman" pitchFamily="18" charset="0"/>
                <a:cs typeface="Times New Roman" pitchFamily="18" charset="0"/>
              </a:rPr>
              <a:t>fitness</a:t>
            </a:r>
            <a:r>
              <a:rPr lang="en-US" sz="3200" dirty="0">
                <a:latin typeface="Times New Roman" pitchFamily="18" charset="0"/>
                <a:cs typeface="Times New Roman" pitchFamily="18" charset="0"/>
              </a:rPr>
              <a:t> and a person's ability to recover after a strenuous exercise.</a:t>
            </a:r>
            <a:endParaRPr lang="en-CA" sz="3200" dirty="0">
              <a:latin typeface="Times New Roman" pitchFamily="18" charset="0"/>
              <a:cs typeface="Times New Roman" pitchFamily="18" charset="0"/>
            </a:endParaRPr>
          </a:p>
          <a:p>
            <a:endParaRPr lang="en-CA" dirty="0"/>
          </a:p>
        </p:txBody>
      </p:sp>
      <p:sp>
        <p:nvSpPr>
          <p:cNvPr id="5" name="Title 1"/>
          <p:cNvSpPr>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b="1" dirty="0">
                <a:latin typeface="Times New Roman" pitchFamily="18" charset="0"/>
                <a:cs typeface="Times New Roman" pitchFamily="18" charset="0"/>
              </a:rPr>
              <a:t>PHYSICAL FITNESS INDEX:</a:t>
            </a:r>
            <a:r>
              <a:rPr lang="en-CA" dirty="0"/>
              <a:t/>
            </a:r>
            <a:br>
              <a:rPr lang="en-CA" dirty="0"/>
            </a:br>
            <a:endParaRPr lang="en-CA" dirty="0"/>
          </a:p>
        </p:txBody>
      </p:sp>
    </p:spTree>
    <p:extLst>
      <p:ext uri="{BB962C8B-B14F-4D97-AF65-F5344CB8AC3E}">
        <p14:creationId xmlns:p14="http://schemas.microsoft.com/office/powerpoint/2010/main" val="3393136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60000"/>
              </a:lnSpc>
              <a:buClr>
                <a:schemeClr val="bg1"/>
              </a:buClr>
              <a:buSzPct val="150000"/>
            </a:pPr>
            <a:r>
              <a:rPr lang="en-US" sz="3200" dirty="0">
                <a:latin typeface="Times New Roman" pitchFamily="18" charset="0"/>
                <a:cs typeface="Times New Roman" pitchFamily="18" charset="0"/>
              </a:rPr>
              <a:t>The Physical Fitness index measures the physical fitness for Muscular work &amp; the ability to recover from the work. The present study was undertaken to assess the physical fitness index using Modified Harvard Step Test in young adult in the age group of 17 to 24 years with varying degree of physical activities.</a:t>
            </a:r>
            <a:endParaRPr lang="en-CA" sz="3200" dirty="0">
              <a:latin typeface="Times New Roman" pitchFamily="18" charset="0"/>
              <a:cs typeface="Times New Roman" pitchFamily="18" charset="0"/>
            </a:endParaRPr>
          </a:p>
          <a:p>
            <a:endParaRPr lang="en-CA" dirty="0"/>
          </a:p>
        </p:txBody>
      </p:sp>
      <p:sp>
        <p:nvSpPr>
          <p:cNvPr id="5" name="Title 1"/>
          <p:cNvSpPr>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b="1" dirty="0">
                <a:latin typeface="Times New Roman" pitchFamily="18" charset="0"/>
                <a:cs typeface="Times New Roman" pitchFamily="18" charset="0"/>
              </a:rPr>
              <a:t>Objectives of Physical Fitness Index:</a:t>
            </a:r>
            <a:r>
              <a:rPr lang="en-CA" dirty="0"/>
              <a:t/>
            </a:r>
            <a:br>
              <a:rPr lang="en-CA" dirty="0"/>
            </a:br>
            <a:endParaRPr lang="en-CA" dirty="0"/>
          </a:p>
        </p:txBody>
      </p:sp>
    </p:spTree>
    <p:extLst>
      <p:ext uri="{BB962C8B-B14F-4D97-AF65-F5344CB8AC3E}">
        <p14:creationId xmlns:p14="http://schemas.microsoft.com/office/powerpoint/2010/main" val="3163442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buClr>
                <a:schemeClr val="bg1"/>
              </a:buClr>
              <a:buSzPct val="150000"/>
            </a:pPr>
            <a:r>
              <a:rPr lang="en-US" sz="3200" dirty="0">
                <a:latin typeface="Times New Roman" pitchFamily="18" charset="0"/>
                <a:cs typeface="Times New Roman" pitchFamily="18" charset="0"/>
              </a:rPr>
              <a:t>By using Modified Harvard Step Test (HST) [1]: The test was done on Modified Harvard Steps of 33 cm height. PFI was calculated by using following formula.</a:t>
            </a:r>
            <a:endParaRPr lang="en-CA" sz="3200" dirty="0">
              <a:latin typeface="Times New Roman" pitchFamily="18" charset="0"/>
              <a:cs typeface="Times New Roman" pitchFamily="18" charset="0"/>
            </a:endParaRPr>
          </a:p>
          <a:p>
            <a:pPr>
              <a:buNone/>
            </a:pPr>
            <a:r>
              <a:rPr lang="en-US" sz="3200" b="1" dirty="0">
                <a:solidFill>
                  <a:schemeClr val="bg1"/>
                </a:solidFill>
                <a:latin typeface="Times New Roman" pitchFamily="18" charset="0"/>
                <a:cs typeface="Times New Roman" pitchFamily="18" charset="0"/>
              </a:rPr>
              <a:t>   </a:t>
            </a:r>
            <a:r>
              <a:rPr lang="en-US" sz="3200" b="1" dirty="0">
                <a:latin typeface="Times New Roman" pitchFamily="18" charset="0"/>
                <a:cs typeface="Times New Roman" pitchFamily="18" charset="0"/>
              </a:rPr>
              <a:t>Physical fitness Index (%) (PFI %) [9]</a:t>
            </a:r>
            <a:endParaRPr lang="en-CA" sz="32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PFI = </a:t>
            </a:r>
            <a:r>
              <a:rPr lang="en-US" sz="2400" u="sng" dirty="0">
                <a:latin typeface="Times New Roman" pitchFamily="18" charset="0"/>
                <a:cs typeface="Times New Roman" pitchFamily="18" charset="0"/>
              </a:rPr>
              <a:t>Duration of exercise in seconds</a:t>
            </a:r>
            <a:r>
              <a:rPr lang="en-US" sz="2400" dirty="0">
                <a:latin typeface="Times New Roman" pitchFamily="18" charset="0"/>
                <a:cs typeface="Times New Roman" pitchFamily="18" charset="0"/>
              </a:rPr>
              <a:t> x 100</a:t>
            </a:r>
            <a:endParaRPr lang="en-CA" sz="2400" dirty="0">
              <a:latin typeface="Times New Roman" pitchFamily="18" charset="0"/>
              <a:cs typeface="Times New Roman" pitchFamily="18" charset="0"/>
            </a:endParaRPr>
          </a:p>
          <a:p>
            <a:pPr>
              <a:buNone/>
            </a:pPr>
            <a:r>
              <a:rPr lang="en-US" sz="2400" dirty="0">
                <a:latin typeface="Times New Roman" pitchFamily="18" charset="0"/>
                <a:cs typeface="Times New Roman" pitchFamily="18" charset="0"/>
              </a:rPr>
              <a:t>                                        2(pulse 1+2+3)</a:t>
            </a:r>
            <a:endParaRPr lang="en-CA" sz="2400" dirty="0">
              <a:latin typeface="Times New Roman" pitchFamily="18" charset="0"/>
              <a:cs typeface="Times New Roman" pitchFamily="18" charset="0"/>
            </a:endParaRPr>
          </a:p>
          <a:p>
            <a:pPr>
              <a:buNone/>
            </a:pPr>
            <a:endParaRPr lang="en-CA" dirty="0"/>
          </a:p>
        </p:txBody>
      </p:sp>
      <p:sp>
        <p:nvSpPr>
          <p:cNvPr id="5" name="Title 1"/>
          <p:cNvSpPr>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b="1" dirty="0">
                <a:latin typeface="Times New Roman" pitchFamily="18" charset="0"/>
                <a:cs typeface="Times New Roman" pitchFamily="18" charset="0"/>
              </a:rPr>
              <a:t>Physical Fitness Index:</a:t>
            </a:r>
            <a:r>
              <a:rPr lang="en-CA" dirty="0"/>
              <a:t/>
            </a:r>
            <a:br>
              <a:rPr lang="en-CA" dirty="0"/>
            </a:br>
            <a:endParaRPr lang="en-CA" dirty="0"/>
          </a:p>
        </p:txBody>
      </p:sp>
    </p:spTree>
    <p:extLst>
      <p:ext uri="{BB962C8B-B14F-4D97-AF65-F5344CB8AC3E}">
        <p14:creationId xmlns:p14="http://schemas.microsoft.com/office/powerpoint/2010/main" val="3981954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600" y="2209800"/>
            <a:ext cx="7745505" cy="3877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buClr>
                <a:schemeClr val="bg1"/>
              </a:buClr>
              <a:buSzPct val="150000"/>
            </a:pPr>
            <a:r>
              <a:rPr lang="en-US" dirty="0">
                <a:latin typeface="Times New Roman" pitchFamily="18" charset="0"/>
                <a:cs typeface="Times New Roman" pitchFamily="18" charset="0"/>
              </a:rPr>
              <a:t>The Subject was advised to step upon the modified Harvard steps of 33 cm height once every two seconds (30 per minute) for 5minutes, a total of 150 steps. At one, three and five minutes during the test, pulse rate was re-corded as </a:t>
            </a:r>
            <a:endParaRPr lang="en-CA" dirty="0">
              <a:latin typeface="Times New Roman" pitchFamily="18" charset="0"/>
              <a:cs typeface="Times New Roman" pitchFamily="18" charset="0"/>
            </a:endParaRPr>
          </a:p>
          <a:p>
            <a:pPr algn="just">
              <a:buClr>
                <a:schemeClr val="bg1"/>
              </a:buClr>
              <a:buSzPct val="130000"/>
              <a:buNone/>
            </a:pPr>
            <a:r>
              <a:rPr lang="en-US" b="1" dirty="0">
                <a:latin typeface="Times New Roman" pitchFamily="18" charset="0"/>
                <a:cs typeface="Times New Roman" pitchFamily="18" charset="0"/>
              </a:rPr>
              <a:t>(a)</a:t>
            </a:r>
            <a:r>
              <a:rPr lang="en-US" dirty="0">
                <a:latin typeface="Times New Roman" pitchFamily="18" charset="0"/>
                <a:cs typeface="Times New Roman" pitchFamily="18" charset="0"/>
              </a:rPr>
              <a:t> PR1 (Pulse Rate 1) - 1 min after exercise</a:t>
            </a:r>
            <a:endParaRPr lang="en-CA" dirty="0">
              <a:latin typeface="Times New Roman" pitchFamily="18" charset="0"/>
              <a:cs typeface="Times New Roman" pitchFamily="18" charset="0"/>
            </a:endParaRPr>
          </a:p>
          <a:p>
            <a:pPr algn="just">
              <a:buClr>
                <a:schemeClr val="bg1"/>
              </a:buClr>
              <a:buSzPct val="130000"/>
              <a:buNone/>
            </a:pPr>
            <a:r>
              <a:rPr lang="en-US" b="1" dirty="0">
                <a:latin typeface="Times New Roman" pitchFamily="18" charset="0"/>
                <a:cs typeface="Times New Roman" pitchFamily="18" charset="0"/>
              </a:rPr>
              <a:t>(b)</a:t>
            </a:r>
            <a:r>
              <a:rPr lang="en-US" dirty="0">
                <a:latin typeface="Times New Roman" pitchFamily="18" charset="0"/>
                <a:cs typeface="Times New Roman" pitchFamily="18" charset="0"/>
              </a:rPr>
              <a:t> PR2 (Pulse Rate 2) - 3 min after exercise.</a:t>
            </a:r>
            <a:endParaRPr lang="en-CA" dirty="0">
              <a:latin typeface="Times New Roman" pitchFamily="18" charset="0"/>
              <a:cs typeface="Times New Roman" pitchFamily="18" charset="0"/>
            </a:endParaRPr>
          </a:p>
          <a:p>
            <a:pPr algn="just">
              <a:buClr>
                <a:schemeClr val="bg1"/>
              </a:buClr>
              <a:buSzPct val="130000"/>
              <a:buNone/>
            </a:pPr>
            <a:r>
              <a:rPr lang="en-US" b="1" dirty="0">
                <a:latin typeface="Times New Roman" pitchFamily="18" charset="0"/>
                <a:cs typeface="Times New Roman" pitchFamily="18" charset="0"/>
              </a:rPr>
              <a:t>(c) </a:t>
            </a:r>
            <a:r>
              <a:rPr lang="en-US" dirty="0">
                <a:latin typeface="Times New Roman" pitchFamily="18" charset="0"/>
                <a:cs typeface="Times New Roman" pitchFamily="18" charset="0"/>
              </a:rPr>
              <a:t>PR3 (Pulse Rate 3) - 5 min after exercise.</a:t>
            </a:r>
            <a:endParaRPr lang="en-CA" dirty="0">
              <a:latin typeface="Times New Roman" pitchFamily="18" charset="0"/>
              <a:cs typeface="Times New Roman" pitchFamily="18" charset="0"/>
            </a:endParaRPr>
          </a:p>
          <a:p>
            <a:endParaRPr lang="en-CA" dirty="0"/>
          </a:p>
        </p:txBody>
      </p:sp>
      <p:sp>
        <p:nvSpPr>
          <p:cNvPr id="5" name="Title 1"/>
          <p:cNvSpPr>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000" b="1" dirty="0">
                <a:latin typeface="Times New Roman" pitchFamily="18" charset="0"/>
                <a:cs typeface="Times New Roman" pitchFamily="18" charset="0"/>
              </a:rPr>
              <a:t>Procedure:</a:t>
            </a:r>
            <a:r>
              <a:rPr lang="en-CA" dirty="0"/>
              <a:t/>
            </a:r>
            <a:br>
              <a:rPr lang="en-CA" dirty="0"/>
            </a:br>
            <a:endParaRPr lang="en-CA" dirty="0"/>
          </a:p>
        </p:txBody>
      </p:sp>
    </p:spTree>
    <p:extLst>
      <p:ext uri="{BB962C8B-B14F-4D97-AF65-F5344CB8AC3E}">
        <p14:creationId xmlns:p14="http://schemas.microsoft.com/office/powerpoint/2010/main" val="2143340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699247" y="2248347"/>
            <a:ext cx="7745505" cy="1637853"/>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CA" sz="3200" b="1" dirty="0" smtClean="0">
                <a:solidFill>
                  <a:schemeClr val="accent5"/>
                </a:solidFill>
                <a:latin typeface="Times New Roman" pitchFamily="18" charset="0"/>
                <a:cs typeface="Times New Roman" pitchFamily="18" charset="0"/>
              </a:rPr>
              <a:t>MEASUREMENT OF MOTOR FITNESS</a:t>
            </a:r>
            <a:endParaRPr lang="en-CA" sz="3200" b="1" dirty="0">
              <a:solidFill>
                <a:schemeClr val="accent5"/>
              </a:solidFill>
              <a:latin typeface="Times New Roman" pitchFamily="18" charset="0"/>
              <a:cs typeface="Times New Roman" pitchFamily="18" charset="0"/>
            </a:endParaRPr>
          </a:p>
        </p:txBody>
      </p:sp>
    </p:spTree>
    <p:extLst>
      <p:ext uri="{BB962C8B-B14F-4D97-AF65-F5344CB8AC3E}">
        <p14:creationId xmlns:p14="http://schemas.microsoft.com/office/powerpoint/2010/main" val="3924816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0" algn="just">
              <a:lnSpc>
                <a:spcPct val="150000"/>
              </a:lnSpc>
              <a:buClr>
                <a:schemeClr val="bg1"/>
              </a:buClr>
              <a:buSzPct val="150000"/>
            </a:pPr>
            <a:r>
              <a:rPr lang="en-CA" dirty="0" smtClean="0">
                <a:latin typeface="Times New Roman" pitchFamily="18" charset="0"/>
                <a:cs typeface="Times New Roman" pitchFamily="18" charset="0"/>
              </a:rPr>
              <a:t>Motor Fitness is a term that describes an athlete's ability to perform effectively during sports or other physical activities. </a:t>
            </a:r>
          </a:p>
          <a:p>
            <a:pPr lvl="0" algn="just">
              <a:lnSpc>
                <a:spcPct val="150000"/>
              </a:lnSpc>
              <a:buClr>
                <a:schemeClr val="bg1"/>
              </a:buClr>
              <a:buSzPct val="150000"/>
            </a:pPr>
            <a:r>
              <a:rPr lang="en-CA" dirty="0" smtClean="0">
                <a:latin typeface="Times New Roman" pitchFamily="18" charset="0"/>
                <a:cs typeface="Times New Roman" pitchFamily="18" charset="0"/>
              </a:rPr>
              <a:t>Improving this form of fitness is an indirect result of training in any of these attributes. </a:t>
            </a:r>
          </a:p>
          <a:p>
            <a:endParaRPr lang="en-CA"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CA" sz="4000" b="1" dirty="0" smtClean="0">
                <a:latin typeface="Times New Roman" pitchFamily="18" charset="0"/>
                <a:cs typeface="Times New Roman" pitchFamily="18" charset="0"/>
              </a:rPr>
              <a:t>Motor Fitness</a:t>
            </a:r>
            <a:endParaRPr lang="en-CA" sz="4000" dirty="0"/>
          </a:p>
        </p:txBody>
      </p:sp>
    </p:spTree>
    <p:extLst>
      <p:ext uri="{BB962C8B-B14F-4D97-AF65-F5344CB8AC3E}">
        <p14:creationId xmlns:p14="http://schemas.microsoft.com/office/powerpoint/2010/main" val="4059967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0" algn="just">
              <a:lnSpc>
                <a:spcPct val="120000"/>
              </a:lnSpc>
              <a:buClr>
                <a:schemeClr val="bg1"/>
              </a:buClr>
              <a:buSzPct val="150000"/>
            </a:pPr>
            <a:r>
              <a:rPr lang="en-CA" sz="9600" dirty="0" smtClean="0">
                <a:latin typeface="Times New Roman" pitchFamily="18" charset="0"/>
                <a:cs typeface="Times New Roman" pitchFamily="18" charset="0"/>
              </a:rPr>
              <a:t>Agility </a:t>
            </a:r>
          </a:p>
          <a:p>
            <a:pPr lvl="0" algn="just">
              <a:lnSpc>
                <a:spcPct val="120000"/>
              </a:lnSpc>
              <a:buClr>
                <a:schemeClr val="bg1"/>
              </a:buClr>
              <a:buSzPct val="150000"/>
            </a:pPr>
            <a:r>
              <a:rPr lang="en-CA" sz="9600" dirty="0" smtClean="0">
                <a:latin typeface="Times New Roman" pitchFamily="18" charset="0"/>
                <a:cs typeface="Times New Roman" pitchFamily="18" charset="0"/>
              </a:rPr>
              <a:t>Balance </a:t>
            </a:r>
          </a:p>
          <a:p>
            <a:pPr lvl="0" algn="just">
              <a:lnSpc>
                <a:spcPct val="120000"/>
              </a:lnSpc>
              <a:buClr>
                <a:schemeClr val="bg1"/>
              </a:buClr>
              <a:buSzPct val="150000"/>
            </a:pPr>
            <a:r>
              <a:rPr lang="en-CA" sz="9600" dirty="0" smtClean="0">
                <a:latin typeface="Times New Roman" pitchFamily="18" charset="0"/>
                <a:cs typeface="Times New Roman" pitchFamily="18" charset="0"/>
              </a:rPr>
              <a:t>Coordination </a:t>
            </a:r>
          </a:p>
          <a:p>
            <a:pPr lvl="0" algn="just">
              <a:lnSpc>
                <a:spcPct val="120000"/>
              </a:lnSpc>
              <a:buClr>
                <a:schemeClr val="bg1"/>
              </a:buClr>
              <a:buSzPct val="150000"/>
            </a:pPr>
            <a:r>
              <a:rPr lang="en-CA" sz="9600" dirty="0" smtClean="0">
                <a:latin typeface="Times New Roman" pitchFamily="18" charset="0"/>
                <a:cs typeface="Times New Roman" pitchFamily="18" charset="0"/>
              </a:rPr>
              <a:t>Power </a:t>
            </a:r>
          </a:p>
          <a:p>
            <a:pPr lvl="0" algn="just">
              <a:lnSpc>
                <a:spcPct val="120000"/>
              </a:lnSpc>
              <a:buClr>
                <a:schemeClr val="bg1"/>
              </a:buClr>
              <a:buSzPct val="150000"/>
            </a:pPr>
            <a:r>
              <a:rPr lang="en-CA" sz="9600" dirty="0" smtClean="0">
                <a:latin typeface="Times New Roman" pitchFamily="18" charset="0"/>
                <a:cs typeface="Times New Roman" pitchFamily="18" charset="0"/>
              </a:rPr>
              <a:t>Speed </a:t>
            </a:r>
          </a:p>
          <a:p>
            <a:pPr lvl="0" algn="just">
              <a:lnSpc>
                <a:spcPct val="120000"/>
              </a:lnSpc>
              <a:buClr>
                <a:schemeClr val="bg1"/>
              </a:buClr>
              <a:buSzPct val="150000"/>
            </a:pPr>
            <a:r>
              <a:rPr lang="en-CA" sz="9600" dirty="0" smtClean="0">
                <a:latin typeface="Times New Roman" pitchFamily="18" charset="0"/>
                <a:cs typeface="Times New Roman" pitchFamily="18" charset="0"/>
              </a:rPr>
              <a:t>Reaction time</a:t>
            </a:r>
          </a:p>
          <a:p>
            <a:pPr algn="just">
              <a:lnSpc>
                <a:spcPct val="120000"/>
              </a:lnSpc>
              <a:buClr>
                <a:schemeClr val="bg1"/>
              </a:buClr>
              <a:buNone/>
            </a:pPr>
            <a:r>
              <a:rPr lang="en-CA" sz="9600" dirty="0" smtClean="0">
                <a:latin typeface="Times New Roman" pitchFamily="18" charset="0"/>
                <a:cs typeface="Times New Roman" pitchFamily="18" charset="0"/>
              </a:rPr>
              <a:t>    Motor skills improve the practice and all six components determine your level of athletic ability. </a:t>
            </a:r>
          </a:p>
          <a:p>
            <a:pPr>
              <a:buClr>
                <a:schemeClr val="bg1"/>
              </a:buClr>
            </a:pPr>
            <a:endParaRPr lang="en-CA" dirty="0"/>
          </a:p>
        </p:txBody>
      </p:sp>
      <p:sp>
        <p:nvSpPr>
          <p:cNvPr id="5" name="Title 1"/>
          <p:cNvSpPr>
            <a:spLocks noGrp="1"/>
          </p:cNvSpPr>
          <p:nvPr>
            <p:ph type="title"/>
          </p:nvPr>
        </p:nvSpPr>
        <p:spPr>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CA" b="1" dirty="0" smtClean="0">
                <a:latin typeface="Times New Roman" pitchFamily="18" charset="0"/>
                <a:cs typeface="Times New Roman" pitchFamily="18" charset="0"/>
              </a:rPr>
              <a:t>Components of fitness related to motor skills</a:t>
            </a:r>
            <a:endParaRPr lang="en-CA" dirty="0">
              <a:latin typeface="Times New Roman" pitchFamily="18" charset="0"/>
              <a:cs typeface="Times New Roman" pitchFamily="18" charset="0"/>
            </a:endParaRPr>
          </a:p>
        </p:txBody>
      </p:sp>
    </p:spTree>
    <p:extLst>
      <p:ext uri="{BB962C8B-B14F-4D97-AF65-F5344CB8AC3E}">
        <p14:creationId xmlns:p14="http://schemas.microsoft.com/office/powerpoint/2010/main" val="323000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Validity </a:t>
            </a:r>
            <a:r>
              <a:rPr lang="en-US" dirty="0">
                <a:latin typeface="Times New Roman" panose="02020603050405020304" pitchFamily="18" charset="0"/>
                <a:cs typeface="Times New Roman" panose="02020603050405020304" pitchFamily="18" charset="0"/>
              </a:rPr>
              <a:t>refers to the tests ability to measure what it is supposed to measure. A   beep-test is meant to test an athlete's cardiovascular endurance. It is valid, because it gives an accurate prediction of an athlete's V02 max test, done in a laboratory would be a more valid test. </a:t>
            </a:r>
          </a:p>
          <a:p>
            <a:endParaRPr lang="en-US"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Validity:</a:t>
            </a:r>
            <a:endParaRPr lang="en-US" dirty="0"/>
          </a:p>
        </p:txBody>
      </p:sp>
    </p:spTree>
    <p:extLst>
      <p:ext uri="{BB962C8B-B14F-4D97-AF65-F5344CB8AC3E}">
        <p14:creationId xmlns:p14="http://schemas.microsoft.com/office/powerpoint/2010/main" val="3005680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50000"/>
              </a:lnSpc>
              <a:buClr>
                <a:schemeClr val="bg1"/>
              </a:buClr>
              <a:buSzPct val="150000"/>
            </a:pPr>
            <a:r>
              <a:rPr lang="en-CA" sz="2600" dirty="0" smtClean="0">
                <a:latin typeface="Times New Roman" pitchFamily="18" charset="0"/>
                <a:cs typeface="Times New Roman" pitchFamily="18" charset="0"/>
              </a:rPr>
              <a:t>It is the capacity to change course, controlling the direction and position of your body while maintaining your momentum. </a:t>
            </a:r>
          </a:p>
          <a:p>
            <a:pPr algn="just">
              <a:lnSpc>
                <a:spcPct val="150000"/>
              </a:lnSpc>
              <a:buClr>
                <a:schemeClr val="bg1"/>
              </a:buClr>
              <a:buSzPct val="150000"/>
              <a:buNone/>
            </a:pPr>
            <a:r>
              <a:rPr lang="en-CA" sz="2600" b="1" u="sng" dirty="0" smtClean="0">
                <a:latin typeface="Times New Roman" pitchFamily="18" charset="0"/>
                <a:cs typeface="Times New Roman" pitchFamily="18" charset="0"/>
              </a:rPr>
              <a:t>Measurement </a:t>
            </a:r>
          </a:p>
          <a:p>
            <a:pPr lvl="0" algn="just">
              <a:lnSpc>
                <a:spcPct val="150000"/>
              </a:lnSpc>
              <a:buClr>
                <a:schemeClr val="bg1"/>
              </a:buClr>
              <a:buSzPct val="150000"/>
            </a:pPr>
            <a:r>
              <a:rPr lang="en-CA" sz="2600" dirty="0" smtClean="0">
                <a:latin typeface="Times New Roman" pitchFamily="18" charset="0"/>
                <a:cs typeface="Times New Roman" pitchFamily="18" charset="0"/>
              </a:rPr>
              <a:t>Shuttle run test </a:t>
            </a:r>
          </a:p>
          <a:p>
            <a:pPr lvl="0" algn="just">
              <a:lnSpc>
                <a:spcPct val="150000"/>
              </a:lnSpc>
              <a:buClr>
                <a:schemeClr val="bg1"/>
              </a:buClr>
              <a:buSzPct val="150000"/>
            </a:pPr>
            <a:r>
              <a:rPr lang="en-CA" sz="2600" dirty="0" err="1" smtClean="0">
                <a:latin typeface="Times New Roman" pitchFamily="18" charset="0"/>
                <a:cs typeface="Times New Roman" pitchFamily="18" charset="0"/>
              </a:rPr>
              <a:t>zig-zag</a:t>
            </a:r>
            <a:r>
              <a:rPr lang="en-CA" sz="2600" dirty="0" smtClean="0">
                <a:latin typeface="Times New Roman" pitchFamily="18" charset="0"/>
                <a:cs typeface="Times New Roman" pitchFamily="18" charset="0"/>
              </a:rPr>
              <a:t> run test</a:t>
            </a:r>
          </a:p>
          <a:p>
            <a:endParaRPr lang="en-CA" dirty="0"/>
          </a:p>
        </p:txBody>
      </p:sp>
      <p:pic>
        <p:nvPicPr>
          <p:cNvPr id="5" name="Picture 4" descr="images.jpg"/>
          <p:cNvPicPr>
            <a:picLocks noChangeAspect="1"/>
          </p:cNvPicPr>
          <p:nvPr/>
        </p:nvPicPr>
        <p:blipFill>
          <a:blip r:embed="rId2" cstate="print"/>
          <a:stretch>
            <a:fillRect/>
          </a:stretch>
        </p:blipFill>
        <p:spPr>
          <a:xfrm>
            <a:off x="3905794" y="3657600"/>
            <a:ext cx="4316062" cy="2895971"/>
          </a:xfrm>
          <a:prstGeom prst="rect">
            <a:avLst/>
          </a:prstGeom>
        </p:spPr>
      </p:pic>
      <p:sp>
        <p:nvSpPr>
          <p:cNvPr id="6"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CA" sz="4000" b="1" dirty="0" smtClean="0">
                <a:latin typeface="Times New Roman" pitchFamily="18" charset="0"/>
                <a:cs typeface="Times New Roman" pitchFamily="18" charset="0"/>
              </a:rPr>
              <a:t>Agility</a:t>
            </a:r>
            <a:endParaRPr lang="en-CA" sz="4000" dirty="0"/>
          </a:p>
        </p:txBody>
      </p:sp>
    </p:spTree>
    <p:extLst>
      <p:ext uri="{BB962C8B-B14F-4D97-AF65-F5344CB8AC3E}">
        <p14:creationId xmlns:p14="http://schemas.microsoft.com/office/powerpoint/2010/main" val="3982479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buClr>
                <a:schemeClr val="bg1"/>
              </a:buClr>
              <a:buSzPct val="150000"/>
            </a:pPr>
            <a:r>
              <a:rPr lang="en-CA" sz="2800" dirty="0" smtClean="0">
                <a:latin typeface="Times New Roman" pitchFamily="18" charset="0"/>
                <a:cs typeface="Times New Roman" pitchFamily="18" charset="0"/>
              </a:rPr>
              <a:t>It is the ability to stabilize your body, whether standing still or maintaining motion. Ice skating, skiing and bicycle riding are balance exercises. </a:t>
            </a:r>
          </a:p>
          <a:p>
            <a:pPr algn="just">
              <a:buNone/>
            </a:pPr>
            <a:r>
              <a:rPr lang="en-CA" sz="2800" b="1" dirty="0" smtClean="0">
                <a:latin typeface="Times New Roman" pitchFamily="18" charset="0"/>
                <a:cs typeface="Times New Roman" pitchFamily="18" charset="0"/>
              </a:rPr>
              <a:t> </a:t>
            </a:r>
            <a:r>
              <a:rPr lang="en-CA" sz="2800" b="1" u="sng" dirty="0" smtClean="0">
                <a:latin typeface="Times New Roman" pitchFamily="18" charset="0"/>
                <a:cs typeface="Times New Roman" pitchFamily="18" charset="0"/>
              </a:rPr>
              <a:t>Types Of Balance </a:t>
            </a:r>
            <a:endParaRPr lang="en-CA" sz="2800" u="sng" dirty="0" smtClean="0">
              <a:latin typeface="Times New Roman" pitchFamily="18" charset="0"/>
              <a:cs typeface="Times New Roman" pitchFamily="18" charset="0"/>
            </a:endParaRPr>
          </a:p>
          <a:p>
            <a:pPr algn="just">
              <a:buNone/>
            </a:pPr>
            <a:r>
              <a:rPr lang="en-CA" sz="2800" dirty="0" smtClean="0">
                <a:latin typeface="Times New Roman" pitchFamily="18" charset="0"/>
                <a:cs typeface="Times New Roman" pitchFamily="18" charset="0"/>
              </a:rPr>
              <a:t>There are two types of balance:</a:t>
            </a:r>
          </a:p>
          <a:p>
            <a:pPr marL="457200" lvl="0" indent="-457200" algn="just">
              <a:buFont typeface="+mj-lt"/>
              <a:buAutoNum type="arabicPeriod"/>
            </a:pPr>
            <a:r>
              <a:rPr lang="en-CA" sz="2800" b="1" dirty="0" smtClean="0">
                <a:latin typeface="Times New Roman" pitchFamily="18" charset="0"/>
                <a:cs typeface="Times New Roman" pitchFamily="18" charset="0"/>
              </a:rPr>
              <a:t>Static Balance: </a:t>
            </a:r>
            <a:r>
              <a:rPr lang="en-CA" sz="2800" dirty="0" smtClean="0">
                <a:latin typeface="Times New Roman" pitchFamily="18" charset="0"/>
                <a:cs typeface="Times New Roman" pitchFamily="18" charset="0"/>
              </a:rPr>
              <a:t>refers to the ability of a stationary object to its balance. </a:t>
            </a:r>
          </a:p>
          <a:p>
            <a:pPr marL="457200" lvl="0" indent="-457200" algn="just">
              <a:buFont typeface="+mj-lt"/>
              <a:buAutoNum type="arabicPeriod"/>
            </a:pPr>
            <a:r>
              <a:rPr lang="en-CA" sz="2800" b="1" dirty="0" smtClean="0">
                <a:latin typeface="Times New Roman" pitchFamily="18" charset="0"/>
                <a:cs typeface="Times New Roman" pitchFamily="18" charset="0"/>
              </a:rPr>
              <a:t>Dynamic Balance: </a:t>
            </a:r>
            <a:r>
              <a:rPr lang="en-CA" sz="2800" dirty="0" smtClean="0">
                <a:latin typeface="Times New Roman" pitchFamily="18" charset="0"/>
                <a:cs typeface="Times New Roman" pitchFamily="18" charset="0"/>
              </a:rPr>
              <a:t>deals with stability in motion. </a:t>
            </a:r>
          </a:p>
          <a:p>
            <a:endParaRPr lang="en-CA"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CA" sz="4000" b="1" dirty="0" smtClean="0">
                <a:latin typeface="Times New Roman" pitchFamily="18" charset="0"/>
                <a:cs typeface="Times New Roman" pitchFamily="18" charset="0"/>
              </a:rPr>
              <a:t>Balance</a:t>
            </a:r>
            <a:endParaRPr lang="en-CA" sz="4000" dirty="0"/>
          </a:p>
        </p:txBody>
      </p:sp>
    </p:spTree>
    <p:extLst>
      <p:ext uri="{BB962C8B-B14F-4D97-AF65-F5344CB8AC3E}">
        <p14:creationId xmlns:p14="http://schemas.microsoft.com/office/powerpoint/2010/main" val="1206122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50000"/>
              </a:lnSpc>
              <a:buClr>
                <a:schemeClr val="bg1"/>
              </a:buClr>
              <a:buSzPct val="150000"/>
            </a:pPr>
            <a:r>
              <a:rPr lang="en-CA" sz="2300" dirty="0" smtClean="0">
                <a:latin typeface="Times New Roman" pitchFamily="18" charset="0"/>
                <a:cs typeface="Times New Roman" pitchFamily="18" charset="0"/>
              </a:rPr>
              <a:t>Coordination describes the synchronization of </a:t>
            </a:r>
            <a:r>
              <a:rPr lang="en-CA" sz="2300" dirty="0" err="1" smtClean="0">
                <a:latin typeface="Times New Roman" pitchFamily="18" charset="0"/>
                <a:cs typeface="Times New Roman" pitchFamily="18" charset="0"/>
              </a:rPr>
              <a:t>senese</a:t>
            </a:r>
            <a:r>
              <a:rPr lang="en-CA" sz="2300" dirty="0" smtClean="0">
                <a:latin typeface="Times New Roman" pitchFamily="18" charset="0"/>
                <a:cs typeface="Times New Roman" pitchFamily="18" charset="0"/>
              </a:rPr>
              <a:t> and body parts in a way that enhances motor skills. </a:t>
            </a:r>
          </a:p>
          <a:p>
            <a:pPr algn="just">
              <a:lnSpc>
                <a:spcPct val="150000"/>
              </a:lnSpc>
              <a:buClr>
                <a:schemeClr val="bg1"/>
              </a:buClr>
              <a:buSzPct val="150000"/>
            </a:pPr>
            <a:r>
              <a:rPr lang="en-CA" sz="2300" dirty="0" smtClean="0">
                <a:latin typeface="Times New Roman" pitchFamily="18" charset="0"/>
                <a:cs typeface="Times New Roman" pitchFamily="18" charset="0"/>
              </a:rPr>
              <a:t>the ability to use different parts of </a:t>
            </a:r>
            <a:r>
              <a:rPr lang="en-CA" sz="2300" dirty="0" smtClean="0">
                <a:latin typeface="Times New Roman" pitchFamily="18" charset="0"/>
                <a:cs typeface="Times New Roman" pitchFamily="18" charset="0"/>
              </a:rPr>
              <a:t>the </a:t>
            </a:r>
          </a:p>
          <a:p>
            <a:pPr marL="0" indent="0" algn="just">
              <a:lnSpc>
                <a:spcPct val="150000"/>
              </a:lnSpc>
              <a:buClr>
                <a:schemeClr val="bg1"/>
              </a:buClr>
              <a:buSzPct val="150000"/>
              <a:buNone/>
            </a:pPr>
            <a:r>
              <a:rPr lang="en-CA" sz="2300" dirty="0" smtClean="0">
                <a:latin typeface="Times New Roman" pitchFamily="18" charset="0"/>
                <a:cs typeface="Times New Roman" pitchFamily="18" charset="0"/>
              </a:rPr>
              <a:t>body </a:t>
            </a:r>
            <a:r>
              <a:rPr lang="en-CA" sz="2300" dirty="0" smtClean="0">
                <a:latin typeface="Times New Roman" pitchFamily="18" charset="0"/>
                <a:cs typeface="Times New Roman" pitchFamily="18" charset="0"/>
              </a:rPr>
              <a:t>together </a:t>
            </a:r>
            <a:r>
              <a:rPr lang="en-CA" sz="2300" dirty="0" smtClean="0">
                <a:latin typeface="Times New Roman" pitchFamily="18" charset="0"/>
                <a:cs typeface="Times New Roman" pitchFamily="18" charset="0"/>
              </a:rPr>
              <a:t>smoothly</a:t>
            </a:r>
          </a:p>
          <a:p>
            <a:pPr marL="0" indent="0" algn="just">
              <a:lnSpc>
                <a:spcPct val="150000"/>
              </a:lnSpc>
              <a:buClr>
                <a:schemeClr val="bg1"/>
              </a:buClr>
              <a:buSzPct val="150000"/>
              <a:buNone/>
            </a:pPr>
            <a:r>
              <a:rPr lang="en-CA" sz="2300" dirty="0" smtClean="0">
                <a:latin typeface="Times New Roman" pitchFamily="18" charset="0"/>
                <a:cs typeface="Times New Roman" pitchFamily="18" charset="0"/>
              </a:rPr>
              <a:t> </a:t>
            </a:r>
            <a:r>
              <a:rPr lang="en-CA" sz="2300" dirty="0" smtClean="0">
                <a:latin typeface="Times New Roman" pitchFamily="18" charset="0"/>
                <a:cs typeface="Times New Roman" pitchFamily="18" charset="0"/>
              </a:rPr>
              <a:t>and </a:t>
            </a:r>
            <a:r>
              <a:rPr lang="en-CA" sz="2300" dirty="0" smtClean="0">
                <a:latin typeface="Times New Roman" pitchFamily="18" charset="0"/>
                <a:cs typeface="Times New Roman" pitchFamily="18" charset="0"/>
              </a:rPr>
              <a:t>efficiently</a:t>
            </a:r>
            <a:r>
              <a:rPr lang="en-CA" sz="2300" dirty="0" smtClean="0"/>
              <a:t>.</a:t>
            </a:r>
            <a:endParaRPr lang="en-CA" sz="2300" dirty="0" smtClean="0">
              <a:latin typeface="Times New Roman" pitchFamily="18" charset="0"/>
              <a:cs typeface="Times New Roman" pitchFamily="18" charset="0"/>
            </a:endParaRPr>
          </a:p>
        </p:txBody>
      </p:sp>
      <p:pic>
        <p:nvPicPr>
          <p:cNvPr id="5" name="Content Placeholder 4" descr="images.jpg"/>
          <p:cNvPicPr>
            <a:picLocks noGrp="1" noChangeAspect="1"/>
          </p:cNvPicPr>
          <p:nvPr/>
        </p:nvPicPr>
        <p:blipFill>
          <a:blip r:embed="rId2" cstate="print"/>
          <a:stretch>
            <a:fillRect/>
          </a:stretch>
        </p:blipFill>
        <p:spPr>
          <a:xfrm>
            <a:off x="6019800" y="3333206"/>
            <a:ext cx="2237544" cy="3362430"/>
          </a:xfrm>
          <a:prstGeom prst="rect">
            <a:avLst/>
          </a:prstGeom>
        </p:spPr>
      </p:pic>
      <p:sp>
        <p:nvSpPr>
          <p:cNvPr id="6"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CA" sz="4000" b="1" dirty="0" smtClean="0">
                <a:latin typeface="Times New Roman" pitchFamily="18" charset="0"/>
                <a:cs typeface="Times New Roman" pitchFamily="18" charset="0"/>
              </a:rPr>
              <a:t>Coordination</a:t>
            </a:r>
            <a:endParaRPr lang="en-CA" sz="4000" dirty="0"/>
          </a:p>
        </p:txBody>
      </p:sp>
    </p:spTree>
    <p:extLst>
      <p:ext uri="{BB962C8B-B14F-4D97-AF65-F5344CB8AC3E}">
        <p14:creationId xmlns:p14="http://schemas.microsoft.com/office/powerpoint/2010/main" val="3602717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50000"/>
              </a:lnSpc>
              <a:buClr>
                <a:schemeClr val="bg1"/>
              </a:buClr>
              <a:buSzPct val="150000"/>
            </a:pPr>
            <a:r>
              <a:rPr lang="en-CA" sz="3100" dirty="0" smtClean="0">
                <a:latin typeface="Times New Roman" pitchFamily="18" charset="0"/>
                <a:cs typeface="Times New Roman" pitchFamily="18" charset="0"/>
              </a:rPr>
              <a:t>Speed is the ability to move quickly across the ground or move limbs rapidly to grab or throw. Movement speed requires good strength and power. </a:t>
            </a:r>
          </a:p>
          <a:p>
            <a:endParaRPr lang="en-CA" dirty="0"/>
          </a:p>
        </p:txBody>
      </p:sp>
      <p:pic>
        <p:nvPicPr>
          <p:cNvPr id="5" name="Content Placeholder 4" descr="index.jpg"/>
          <p:cNvPicPr>
            <a:picLocks noGrp="1" noChangeAspect="1"/>
          </p:cNvPicPr>
          <p:nvPr/>
        </p:nvPicPr>
        <p:blipFill>
          <a:blip r:embed="rId2" cstate="print"/>
          <a:stretch>
            <a:fillRect/>
          </a:stretch>
        </p:blipFill>
        <p:spPr>
          <a:xfrm>
            <a:off x="4343400" y="4572000"/>
            <a:ext cx="3733800" cy="2190907"/>
          </a:xfrm>
          <a:prstGeom prst="rect">
            <a:avLst/>
          </a:prstGeom>
        </p:spPr>
      </p:pic>
      <p:sp>
        <p:nvSpPr>
          <p:cNvPr id="6"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CA" sz="4000" b="1" dirty="0" smtClean="0">
                <a:latin typeface="Times New Roman" pitchFamily="18" charset="0"/>
                <a:cs typeface="Times New Roman" pitchFamily="18" charset="0"/>
              </a:rPr>
              <a:t>Speed</a:t>
            </a:r>
            <a:endParaRPr lang="en-CA" sz="4000" dirty="0"/>
          </a:p>
        </p:txBody>
      </p:sp>
    </p:spTree>
    <p:extLst>
      <p:ext uri="{BB962C8B-B14F-4D97-AF65-F5344CB8AC3E}">
        <p14:creationId xmlns:p14="http://schemas.microsoft.com/office/powerpoint/2010/main" val="630114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20000"/>
              </a:lnSpc>
              <a:buClr>
                <a:schemeClr val="bg1"/>
              </a:buClr>
              <a:buSzPct val="150000"/>
            </a:pPr>
            <a:r>
              <a:rPr lang="en-CA" sz="3600" dirty="0" smtClean="0">
                <a:latin typeface="Times New Roman" pitchFamily="18" charset="0"/>
                <a:cs typeface="Times New Roman" pitchFamily="18" charset="0"/>
              </a:rPr>
              <a:t>The ability to exert maximum muscular contraction instantly in an explosive burst of movements. </a:t>
            </a:r>
          </a:p>
          <a:p>
            <a:pPr algn="just">
              <a:lnSpc>
                <a:spcPct val="120000"/>
              </a:lnSpc>
              <a:buClr>
                <a:schemeClr val="bg1"/>
              </a:buClr>
              <a:buSzPct val="150000"/>
            </a:pPr>
            <a:r>
              <a:rPr lang="en-CA" sz="3600" dirty="0" smtClean="0">
                <a:latin typeface="Times New Roman" pitchFamily="18" charset="0"/>
                <a:cs typeface="Times New Roman" pitchFamily="18" charset="0"/>
              </a:rPr>
              <a:t>The capacity or ability to direct or influence the behaviour of others or the course of events.</a:t>
            </a:r>
          </a:p>
          <a:p>
            <a:pPr>
              <a:lnSpc>
                <a:spcPct val="150000"/>
              </a:lnSpc>
            </a:pPr>
            <a:endParaRPr lang="en-CA" dirty="0" smtClean="0">
              <a:latin typeface="Times New Roman" pitchFamily="18" charset="0"/>
              <a:cs typeface="Times New Roman" pitchFamily="18" charset="0"/>
            </a:endParaRPr>
          </a:p>
          <a:p>
            <a:endParaRPr lang="en-CA"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CA" sz="4000" b="1" dirty="0" smtClean="0">
                <a:latin typeface="Times New Roman" pitchFamily="18" charset="0"/>
                <a:cs typeface="Times New Roman" pitchFamily="18" charset="0"/>
              </a:rPr>
              <a:t>Power</a:t>
            </a:r>
            <a:endParaRPr lang="en-CA" sz="4000" dirty="0"/>
          </a:p>
        </p:txBody>
      </p:sp>
    </p:spTree>
    <p:extLst>
      <p:ext uri="{BB962C8B-B14F-4D97-AF65-F5344CB8AC3E}">
        <p14:creationId xmlns:p14="http://schemas.microsoft.com/office/powerpoint/2010/main" val="2928733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50000"/>
              </a:lnSpc>
              <a:buClr>
                <a:schemeClr val="bg1"/>
              </a:buClr>
              <a:buSzPct val="150000"/>
            </a:pPr>
            <a:r>
              <a:rPr lang="en-CA" sz="2800" dirty="0" smtClean="0">
                <a:latin typeface="Times New Roman" pitchFamily="18" charset="0"/>
                <a:cs typeface="Times New Roman" pitchFamily="18" charset="0"/>
              </a:rPr>
              <a:t>Reaction time measures how swiftly you interpret and then react to expected and unexpected events happening around you. </a:t>
            </a:r>
          </a:p>
          <a:p>
            <a:endParaRPr lang="en-CA" dirty="0"/>
          </a:p>
        </p:txBody>
      </p:sp>
      <p:pic>
        <p:nvPicPr>
          <p:cNvPr id="5" name="Content Placeholder 4" descr="index.jpg"/>
          <p:cNvPicPr>
            <a:picLocks noGrp="1" noChangeAspect="1"/>
          </p:cNvPicPr>
          <p:nvPr/>
        </p:nvPicPr>
        <p:blipFill>
          <a:blip r:embed="rId2" cstate="print"/>
          <a:stretch>
            <a:fillRect/>
          </a:stretch>
        </p:blipFill>
        <p:spPr>
          <a:xfrm>
            <a:off x="4508863" y="3810000"/>
            <a:ext cx="3414464" cy="2828663"/>
          </a:xfrm>
          <a:prstGeom prst="rect">
            <a:avLst/>
          </a:prstGeom>
        </p:spPr>
      </p:pic>
      <p:sp>
        <p:nvSpPr>
          <p:cNvPr id="6"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CA" sz="4000" b="1" dirty="0" smtClean="0">
                <a:latin typeface="Times New Roman" pitchFamily="18" charset="0"/>
                <a:cs typeface="Times New Roman" pitchFamily="18" charset="0"/>
              </a:rPr>
              <a:t>Reaction Time</a:t>
            </a:r>
            <a:endParaRPr lang="en-CA" sz="4000" dirty="0"/>
          </a:p>
        </p:txBody>
      </p:sp>
    </p:spTree>
    <p:extLst>
      <p:ext uri="{BB962C8B-B14F-4D97-AF65-F5344CB8AC3E}">
        <p14:creationId xmlns:p14="http://schemas.microsoft.com/office/powerpoint/2010/main" val="1683875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5400" b="1" dirty="0">
                <a:solidFill>
                  <a:schemeClr val="accent5"/>
                </a:solidFill>
                <a:latin typeface="Times New Roman" pitchFamily="18" charset="0"/>
                <a:cs typeface="Times New Roman" pitchFamily="18" charset="0"/>
              </a:rPr>
              <a:t>Cardiovascular </a:t>
            </a:r>
            <a:endParaRPr lang="en-US" sz="5400" b="1" dirty="0" smtClean="0">
              <a:solidFill>
                <a:schemeClr val="accent5"/>
              </a:solidFill>
              <a:latin typeface="Times New Roman" pitchFamily="18" charset="0"/>
              <a:cs typeface="Times New Roman" pitchFamily="18" charset="0"/>
            </a:endParaRPr>
          </a:p>
          <a:p>
            <a:pPr marL="0" indent="0" algn="ctr">
              <a:buNone/>
            </a:pPr>
            <a:r>
              <a:rPr lang="en-US" sz="5400" b="1" dirty="0" smtClean="0">
                <a:solidFill>
                  <a:schemeClr val="accent5"/>
                </a:solidFill>
                <a:latin typeface="Times New Roman" pitchFamily="18" charset="0"/>
                <a:cs typeface="Times New Roman" pitchFamily="18" charset="0"/>
              </a:rPr>
              <a:t>Fitness</a:t>
            </a:r>
            <a:endParaRPr lang="en-US" sz="5400" b="1" dirty="0">
              <a:solidFill>
                <a:schemeClr val="accent5"/>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696112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Cardiovascular fitness is the ability of the heart and lungs to supply oxygen-rich blood to the working muscle tissues and the ability of the muscles to use oxygen to produce energy for movement. </a:t>
            </a:r>
            <a:endParaRPr kumimoji="0" lang="en-US"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This type of fitness is a health-related component of physical fitness that is brought about by sustained physical activity. </a:t>
            </a:r>
            <a:endParaRPr kumimoji="0" lang="en-US"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A person's ability to deliver oxygen to the working muscles is affected by many physiological parameters, including heart rate, stroke volume, cardiac output, and maximal oxygen consumption.</a:t>
            </a:r>
            <a:endParaRPr kumimoji="0" lang="en-US" sz="2000" b="0" i="0" u="none" strike="noStrike" cap="none" normalizeH="0" baseline="0" dirty="0" smtClean="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1112224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1" dirty="0">
                <a:latin typeface="Times New Roman" pitchFamily="18" charset="0"/>
                <a:ea typeface="Calibri" pitchFamily="34" charset="0"/>
                <a:cs typeface="Times New Roman" pitchFamily="18" charset="0"/>
              </a:rPr>
              <a:t>What is the example of cardiovascular fitness</a:t>
            </a:r>
            <a:endParaRPr lang="en-US" sz="3600" dirty="0"/>
          </a:p>
        </p:txBody>
      </p:sp>
      <p:sp>
        <p:nvSpPr>
          <p:cNvPr id="4" name="Content Placeholder 3"/>
          <p:cNvSpPr>
            <a:spLocks noGrp="1" noChangeArrowheads="1"/>
          </p:cNvSpPr>
          <p:nvPr>
            <p:ph idx="1"/>
          </p:nvPr>
        </p:nvSpPr>
        <p:spPr bwMode="auto">
          <a:xfrm>
            <a:off x="457200" y="2286000"/>
            <a:ext cx="8077200" cy="38928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smtClean="0">
                <a:ln>
                  <a:noFill/>
                </a:ln>
                <a:effectLst/>
                <a:latin typeface="Times New Roman" pitchFamily="18" charset="0"/>
                <a:ea typeface="Calibri" pitchFamily="34" charset="0"/>
                <a:cs typeface="Times New Roman" pitchFamily="18" charset="0"/>
              </a:rPr>
              <a:t>Activities </a:t>
            </a:r>
            <a:r>
              <a:rPr kumimoji="0" lang="en-US" sz="2800" b="0" i="0" u="none" strike="noStrike" cap="none" normalizeH="0" baseline="0" dirty="0" smtClean="0">
                <a:ln>
                  <a:noFill/>
                </a:ln>
                <a:effectLst/>
                <a:latin typeface="Times New Roman" pitchFamily="18" charset="0"/>
                <a:ea typeface="Calibri" pitchFamily="34" charset="0"/>
                <a:cs typeface="Times New Roman" pitchFamily="18" charset="0"/>
              </a:rPr>
              <a:t>like walking, jogging, running, cycling, swimming, aerobics, rowing, stair climbing, hiking, cross country skiing and many types of dancing are pure aerobic activities. Sports such as soccer, basketball, squash and tennis may also improve your cardiovascular fitness.</a:t>
            </a:r>
            <a:endParaRPr kumimoji="0" lang="en-US" sz="2800" b="0" i="0" u="none" strike="noStrike" cap="none" normalizeH="0" baseline="0" dirty="0" smtClean="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8088411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699247" y="1925097"/>
            <a:ext cx="7745505"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None/>
              <a:tabLst/>
            </a:pPr>
            <a:r>
              <a:rPr kumimoji="0" lang="en-US" sz="2400" b="0" i="0" u="none" strike="noStrike" cap="none" normalizeH="0" baseline="0" dirty="0" smtClean="0">
                <a:ln>
                  <a:noFill/>
                </a:ln>
                <a:effectLst/>
                <a:latin typeface="Times New Roman" pitchFamily="18" charset="0"/>
                <a:ea typeface="Calibri" pitchFamily="34" charset="0"/>
                <a:cs typeface="Times New Roman" pitchFamily="18" charset="0"/>
              </a:rPr>
              <a:t>Of </a:t>
            </a:r>
            <a:r>
              <a:rPr kumimoji="0" lang="en-US" sz="2400" b="0" i="0" u="none" strike="noStrike" cap="none" normalizeH="0" baseline="0" dirty="0" smtClean="0">
                <a:ln>
                  <a:noFill/>
                </a:ln>
                <a:effectLst/>
                <a:latin typeface="Times New Roman" pitchFamily="18" charset="0"/>
                <a:ea typeface="Calibri" pitchFamily="34" charset="0"/>
                <a:cs typeface="Times New Roman" pitchFamily="18" charset="0"/>
              </a:rPr>
              <a:t>the 11 part of fitness, cardio respiratory endurance is the most important because it gives you many health and wellness benefits, including a chance for a longer life. It requires :</a:t>
            </a:r>
            <a:endParaRPr kumimoji="0" lang="en-US" sz="24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effectLst/>
                <a:latin typeface="Times New Roman" pitchFamily="18" charset="0"/>
                <a:ea typeface="Calibri" pitchFamily="34" charset="0"/>
                <a:cs typeface="Times New Roman" pitchFamily="18" charset="0"/>
              </a:rPr>
              <a:t>A strong heart</a:t>
            </a:r>
            <a:endParaRPr kumimoji="0" lang="en-US" sz="24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effectLst/>
                <a:latin typeface="Times New Roman" pitchFamily="18" charset="0"/>
                <a:ea typeface="Calibri" pitchFamily="34" charset="0"/>
                <a:cs typeface="Times New Roman" pitchFamily="18" charset="0"/>
              </a:rPr>
              <a:t>A healthy lungs and</a:t>
            </a:r>
            <a:endParaRPr kumimoji="0" lang="en-US" sz="24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effectLst/>
                <a:latin typeface="Times New Roman" pitchFamily="18" charset="0"/>
                <a:ea typeface="Calibri" pitchFamily="34" charset="0"/>
                <a:cs typeface="Times New Roman" pitchFamily="18" charset="0"/>
              </a:rPr>
              <a:t>A clear blood vessels to supply your large muscles with oxygen</a:t>
            </a: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effectLst/>
              <a:latin typeface="Times New Roman" pitchFamily="18" charset="0"/>
              <a:cs typeface="Times New Roman" pitchFamily="18" charset="0"/>
            </a:endParaRPr>
          </a:p>
        </p:txBody>
      </p:sp>
      <p:sp>
        <p:nvSpPr>
          <p:cNvPr id="5" name="Title 4"/>
          <p:cNvSpPr>
            <a:spLocks noGrp="1" noChangeArrowheads="1"/>
          </p:cNvSpPr>
          <p:nvPr>
            <p:ph type="title"/>
          </p:nvPr>
        </p:nvSpPr>
        <p:spPr bwMode="auto">
          <a:xfrm>
            <a:off x="688490" y="726023"/>
            <a:ext cx="7756263" cy="742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tabLst/>
            </a:pPr>
            <a:r>
              <a:rPr kumimoji="0" lang="en-US" sz="3200" b="1" i="0" u="none" strike="noStrike" cap="none" normalizeH="0" baseline="0" dirty="0" smtClean="0">
                <a:ln>
                  <a:noFill/>
                </a:ln>
                <a:effectLst/>
                <a:latin typeface="Times New Roman" pitchFamily="18" charset="0"/>
                <a:ea typeface="Calibri" pitchFamily="34" charset="0"/>
                <a:cs typeface="Times New Roman" pitchFamily="18" charset="0"/>
              </a:rPr>
              <a:t>Why cardiovascular fitness is </a:t>
            </a:r>
            <a:r>
              <a:rPr kumimoji="0" lang="en-US" sz="3200" b="1" i="0" u="none" strike="noStrike" cap="none" normalizeH="0" baseline="0" dirty="0" smtClean="0">
                <a:ln>
                  <a:noFill/>
                </a:ln>
                <a:effectLst/>
                <a:latin typeface="Times New Roman" pitchFamily="18" charset="0"/>
                <a:ea typeface="Calibri" pitchFamily="34" charset="0"/>
                <a:cs typeface="Times New Roman" pitchFamily="18" charset="0"/>
              </a:rPr>
              <a:t>important</a:t>
            </a:r>
            <a:endParaRPr kumimoji="0" lang="en-US" sz="3200" b="1" i="0" u="none" strike="noStrike" cap="none" normalizeH="0" baseline="0" dirty="0" smtClean="0">
              <a:ln>
                <a:noFill/>
              </a:ln>
              <a:effectLst/>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372125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50000"/>
              </a:lnSpc>
              <a:spcBef>
                <a:spcPts val="0"/>
              </a:spcBef>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Construct Validity:</a:t>
            </a:r>
            <a:r>
              <a:rPr lang="en-US" sz="28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Evaluates whether a measurement tool really represents the things we are interested in measuring. It's central to establishing the overall validity of a method.</a:t>
            </a:r>
          </a:p>
          <a:p>
            <a:pPr algn="just">
              <a:lnSpc>
                <a:spcPct val="150000"/>
              </a:lnSpc>
              <a:spcBef>
                <a:spcPts val="0"/>
              </a:spcBef>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Content Validity: </a:t>
            </a:r>
            <a:r>
              <a:rPr lang="en-US" dirty="0">
                <a:latin typeface="Times New Roman" panose="02020603050405020304" pitchFamily="18" charset="0"/>
                <a:cs typeface="Times New Roman" panose="02020603050405020304" pitchFamily="18" charset="0"/>
              </a:rPr>
              <a:t>When it comes to developing measurement tools such as intelligences tests, survey, and self-report assessment, validity is important.</a:t>
            </a:r>
          </a:p>
          <a:p>
            <a:pPr algn="just">
              <a:lnSpc>
                <a:spcPct val="150000"/>
              </a:lnSpc>
              <a:spcBef>
                <a:spcPts val="0"/>
              </a:spcBef>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Face Validity:</a:t>
            </a:r>
            <a:r>
              <a:rPr lang="en-US" dirty="0">
                <a:latin typeface="Times New Roman" panose="02020603050405020304" pitchFamily="18" charset="0"/>
                <a:cs typeface="Times New Roman" panose="02020603050405020304" pitchFamily="18" charset="0"/>
              </a:rPr>
              <a:t> Considers how suitable the content of a test seems to be on the surface. It's similar to content validity, but face validity is a more informal and subjective assessment.</a:t>
            </a:r>
          </a:p>
          <a:p>
            <a:pPr algn="just">
              <a:lnSpc>
                <a:spcPct val="150000"/>
              </a:lnSpc>
              <a:spcBef>
                <a:spcPts val="0"/>
              </a:spcBef>
              <a:buFont typeface="Wingdings" panose="05000000000000000000" pitchFamily="2" charset="2"/>
              <a:buChar char="Ø"/>
            </a:pPr>
            <a:r>
              <a:rPr lang="en-US" sz="2800" b="1" dirty="0">
                <a:latin typeface="Times New Roman" panose="02020603050405020304" pitchFamily="18" charset="0"/>
                <a:cs typeface="Times New Roman" panose="02020603050405020304" pitchFamily="18" charset="0"/>
              </a:rPr>
              <a:t>Criterion Validity: </a:t>
            </a:r>
            <a:r>
              <a:rPr lang="en-US" dirty="0">
                <a:latin typeface="Times New Roman" panose="02020603050405020304" pitchFamily="18" charset="0"/>
                <a:cs typeface="Times New Roman" panose="02020603050405020304" pitchFamily="18" charset="0"/>
              </a:rPr>
              <a:t>Evaluates how closely the results of your test correspond to the results of a different test. </a:t>
            </a:r>
          </a:p>
          <a:p>
            <a:endParaRPr lang="en-US"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Types of validity</a:t>
            </a:r>
            <a:endParaRPr lang="en-US" dirty="0"/>
          </a:p>
        </p:txBody>
      </p:sp>
    </p:spTree>
    <p:extLst>
      <p:ext uri="{BB962C8B-B14F-4D97-AF65-F5344CB8AC3E}">
        <p14:creationId xmlns:p14="http://schemas.microsoft.com/office/powerpoint/2010/main" val="4852412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699247" y="1571154"/>
            <a:ext cx="7745505"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None/>
              <a:tabLst/>
            </a:pPr>
            <a:endParaRPr kumimoji="0" lang="en-US" sz="2400" b="1"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effectLst/>
                <a:latin typeface="Times New Roman" pitchFamily="18" charset="0"/>
                <a:ea typeface="Calibri" pitchFamily="34" charset="0"/>
                <a:cs typeface="Times New Roman" pitchFamily="18" charset="0"/>
              </a:rPr>
              <a:t>How cardiovascular fitness is measured?</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VO2 max is considered to be the most valid measure of cardio respiratory fitness. It measures the capacity of the heart, lungs, and blood to transport oxygen to the working muscles, and measures the utilization of oxygen by the muscles during exercise. One way to test is using the Rockport Fitness test.</a:t>
            </a:r>
            <a:endParaRPr kumimoji="0" lang="en-US"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The purpose of this test is to walk as fast as possible for 1 mile. After you have completed the mile, immediately take your pulse rate. Note the time it took to complete the mile. You will also need to know your body weight for the VO2max calculation.</a:t>
            </a:r>
            <a:endParaRPr kumimoji="0" lang="en-US" sz="2000" b="0" i="0" u="none" strike="noStrike" cap="none" normalizeH="0" baseline="0" dirty="0" smtClean="0">
              <a:ln>
                <a:noFill/>
              </a:ln>
              <a:effectLst/>
              <a:latin typeface="Times New Roman" pitchFamily="18" charset="0"/>
              <a:cs typeface="Times New Roman" pitchFamily="18" charset="0"/>
            </a:endParaRPr>
          </a:p>
        </p:txBody>
      </p:sp>
      <p:sp>
        <p:nvSpPr>
          <p:cNvPr id="5" name="Rectangle 4"/>
          <p:cNvSpPr>
            <a:spLocks noChangeArrowheads="1"/>
          </p:cNvSpPr>
          <p:nvPr/>
        </p:nvSpPr>
        <p:spPr bwMode="auto">
          <a:xfrm>
            <a:off x="1143000" y="621268"/>
            <a:ext cx="6553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tabLst/>
            </a:pPr>
            <a:r>
              <a:rPr kumimoji="0" lang="en-US" sz="3600" b="1" i="0" u="none" strike="noStrike" cap="none" normalizeH="0" baseline="0" dirty="0" smtClean="0">
                <a:ln>
                  <a:noFill/>
                </a:ln>
                <a:effectLst/>
                <a:latin typeface="Times New Roman" pitchFamily="18" charset="0"/>
                <a:ea typeface="Calibri" pitchFamily="34" charset="0"/>
                <a:cs typeface="Times New Roman" pitchFamily="18" charset="0"/>
              </a:rPr>
              <a:t>Measurement of Cardiovascular </a:t>
            </a:r>
            <a:r>
              <a:rPr kumimoji="0" lang="en-US" sz="3600" b="1" i="0" u="none" strike="noStrike" cap="none" normalizeH="0" baseline="0" dirty="0" smtClean="0">
                <a:ln>
                  <a:noFill/>
                </a:ln>
                <a:effectLst/>
                <a:latin typeface="Times New Roman" pitchFamily="18" charset="0"/>
                <a:ea typeface="Calibri" pitchFamily="34" charset="0"/>
                <a:cs typeface="Times New Roman" pitchFamily="18" charset="0"/>
              </a:rPr>
              <a:t>Fitness</a:t>
            </a:r>
            <a:endParaRPr kumimoji="0" lang="en-US" sz="3600" b="1" i="0" u="none" strike="noStrike" cap="none" normalizeH="0" baseline="0" dirty="0" smtClean="0">
              <a:ln>
                <a:noFill/>
              </a:ln>
              <a:effectLst/>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18671566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609600" y="1828800"/>
            <a:ext cx="7745505" cy="3877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To measure maximal aerobic capacity, an exercise physiologist or physician use a VO2 test,</a:t>
            </a:r>
            <a:endParaRPr kumimoji="0" lang="en-US"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The individual is typically connected to a </a:t>
            </a:r>
            <a:r>
              <a:rPr kumimoji="0" lang="en-US" sz="2000" b="0" i="0" u="none" strike="noStrike" cap="none" normalizeH="0" baseline="0" dirty="0" err="1" smtClean="0">
                <a:ln>
                  <a:noFill/>
                </a:ln>
                <a:effectLst/>
                <a:latin typeface="Times New Roman" pitchFamily="18" charset="0"/>
                <a:ea typeface="Calibri" pitchFamily="34" charset="0"/>
                <a:cs typeface="Times New Roman" pitchFamily="18" charset="0"/>
              </a:rPr>
              <a:t>respirometer</a:t>
            </a: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 to measure oxygen consumption.</a:t>
            </a:r>
            <a:endParaRPr kumimoji="0" lang="en-US"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The higher to measured cardio respiratory endurance level, the more oxygen has been transported to and used by exercising muscles.</a:t>
            </a:r>
            <a:endParaRPr kumimoji="0" lang="en-US" sz="2000" b="0" i="0" u="none" strike="noStrike" cap="none" normalizeH="0" baseline="0" dirty="0" smtClean="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26688141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685800" y="1676400"/>
            <a:ext cx="7745505" cy="3877815"/>
          </a:xfrm>
          <a:prstGeom prst="rect">
            <a:avLst/>
          </a:prstGeom>
          <a:solidFill>
            <a:schemeClr val="bg1">
              <a:lumMod val="95000"/>
            </a:schemeClr>
          </a:solidFill>
          <a:ln w="9525">
            <a:solidFill>
              <a:schemeClr val="bg1"/>
            </a:solidFill>
            <a:miter lim="800000"/>
            <a:headEnd/>
            <a:tailEnd/>
          </a:ln>
          <a:effec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000" b="1" i="0" u="none" strike="noStrike" cap="none" normalizeH="0" baseline="0" dirty="0" smtClean="0">
                <a:ln>
                  <a:noFill/>
                </a:ln>
                <a:effectLst/>
                <a:latin typeface="Times New Roman" pitchFamily="18" charset="0"/>
                <a:ea typeface="Calibri" pitchFamily="34" charset="0"/>
                <a:cs typeface="Times New Roman" pitchFamily="18" charset="0"/>
              </a:rPr>
              <a:t>There are types or field test of cardiovascular fitness:</a:t>
            </a:r>
            <a:endParaRPr kumimoji="0" lang="en-US"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Rockport walking test</a:t>
            </a:r>
            <a:endParaRPr kumimoji="0" lang="en-US"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Harvard Step test</a:t>
            </a:r>
            <a:endParaRPr kumimoji="0" lang="en-US"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Astrand rhyming bike test</a:t>
            </a:r>
            <a:endParaRPr kumimoji="0" lang="en-US"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12-minut run test</a:t>
            </a:r>
            <a:endParaRPr kumimoji="0" lang="en-US"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12-minut swim test</a:t>
            </a:r>
            <a:endParaRPr kumimoji="0" lang="en-US" sz="2000" b="0" i="0" u="none" strike="noStrike" cap="none" normalizeH="0" baseline="0" dirty="0" smtClean="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20075095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33400" y="1676400"/>
            <a:ext cx="7745505" cy="3877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n-US" sz="2000" b="1" i="0" u="none" strike="noStrike" cap="none" normalizeH="0" baseline="0" dirty="0" smtClean="0">
                <a:ln>
                  <a:noFill/>
                </a:ln>
                <a:effectLst/>
                <a:latin typeface="Times New Roman" pitchFamily="18" charset="0"/>
                <a:ea typeface="Calibri" pitchFamily="34" charset="0"/>
                <a:cs typeface="Times New Roman" pitchFamily="18" charset="0"/>
              </a:rPr>
              <a:t>Tools to measure the cardiovascular fitness</a:t>
            </a: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Your resting heart rate is how many time your heart beats in 1 minute while you are resting.</a:t>
            </a:r>
            <a:endParaRPr kumimoji="0" lang="en-US" sz="20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000" b="0" i="0" u="none" strike="noStrike" cap="none" normalizeH="0" baseline="0" dirty="0" smtClean="0">
                <a:ln>
                  <a:noFill/>
                </a:ln>
                <a:effectLst/>
                <a:latin typeface="Times New Roman" pitchFamily="18" charset="0"/>
                <a:ea typeface="Calibri" pitchFamily="34" charset="0"/>
                <a:cs typeface="Times New Roman" pitchFamily="18" charset="0"/>
              </a:rPr>
              <a:t>Resting heart rates for teenagers may range between 60 and 90 beats per minute.</a:t>
            </a:r>
            <a:endParaRPr kumimoji="0" lang="en-US" sz="2000" b="0" i="0" u="none" strike="noStrike" cap="none" normalizeH="0" baseline="0" dirty="0" smtClean="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2320214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4800" dirty="0">
                <a:solidFill>
                  <a:schemeClr val="accent5"/>
                </a:solidFill>
                <a:latin typeface="Times New Roman" pitchFamily="18" charset="0"/>
                <a:cs typeface="Times New Roman" pitchFamily="18" charset="0"/>
              </a:rPr>
              <a:t>RATING SCALES IN PHYSICAL EDUCATION</a:t>
            </a:r>
            <a:endParaRPr lang="en-US" sz="4800" dirty="0">
              <a:solidFill>
                <a:schemeClr val="accent5"/>
              </a:solidFill>
            </a:endParaRPr>
          </a:p>
        </p:txBody>
      </p:sp>
    </p:spTree>
    <p:extLst>
      <p:ext uri="{BB962C8B-B14F-4D97-AF65-F5344CB8AC3E}">
        <p14:creationId xmlns:p14="http://schemas.microsoft.com/office/powerpoint/2010/main" val="2456574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85800" y="1905000"/>
            <a:ext cx="7745505" cy="4030215"/>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lnSpc>
                <a:spcPct val="120000"/>
              </a:lnSpc>
              <a:buNone/>
            </a:pPr>
            <a:r>
              <a:rPr lang="en-US" sz="2400" b="1" u="sng" dirty="0" smtClean="0">
                <a:latin typeface="Times New Roman" pitchFamily="18" charset="0"/>
                <a:cs typeface="Times New Roman" pitchFamily="18" charset="0"/>
              </a:rPr>
              <a:t>Introduction:</a:t>
            </a:r>
          </a:p>
          <a:p>
            <a:pPr algn="just">
              <a:lnSpc>
                <a:spcPct val="120000"/>
              </a:lnSpc>
              <a:buNone/>
            </a:pPr>
            <a:r>
              <a:rPr lang="en-US" sz="2400" dirty="0" smtClean="0">
                <a:latin typeface="Times New Roman" pitchFamily="18" charset="0"/>
                <a:cs typeface="Times New Roman" pitchFamily="18" charset="0"/>
              </a:rPr>
              <a:t>Rating scales are simply a set of answers to a questions that allow respondents to provide a rating. An example is shown below:</a:t>
            </a:r>
          </a:p>
          <a:p>
            <a:pPr algn="just">
              <a:lnSpc>
                <a:spcPct val="120000"/>
              </a:lnSpc>
              <a:buNone/>
            </a:pPr>
            <a:r>
              <a:rPr lang="en-US" sz="2400" dirty="0" smtClean="0">
                <a:latin typeface="Times New Roman" pitchFamily="18" charset="0"/>
                <a:cs typeface="Times New Roman" pitchFamily="18" charset="0"/>
              </a:rPr>
              <a:t>How would you rate the supermarket you use most often in terms of value for money?</a:t>
            </a:r>
          </a:p>
          <a:p>
            <a:pPr algn="just">
              <a:lnSpc>
                <a:spcPct val="120000"/>
              </a:lnSpc>
              <a:buFont typeface="Wingdings" pitchFamily="2" charset="2"/>
              <a:buChar char="§"/>
            </a:pPr>
            <a:r>
              <a:rPr lang="en-US" sz="2400" dirty="0" smtClean="0">
                <a:latin typeface="Times New Roman" pitchFamily="18" charset="0"/>
                <a:cs typeface="Times New Roman" pitchFamily="18" charset="0"/>
              </a:rPr>
              <a:t>Very good</a:t>
            </a:r>
          </a:p>
          <a:p>
            <a:pPr algn="just">
              <a:lnSpc>
                <a:spcPct val="120000"/>
              </a:lnSpc>
              <a:buFont typeface="Wingdings" pitchFamily="2" charset="2"/>
              <a:buChar char="§"/>
            </a:pPr>
            <a:r>
              <a:rPr lang="en-US" sz="2400" dirty="0" smtClean="0">
                <a:latin typeface="Times New Roman" pitchFamily="18" charset="0"/>
                <a:cs typeface="Times New Roman" pitchFamily="18" charset="0"/>
              </a:rPr>
              <a:t>Quite good </a:t>
            </a:r>
          </a:p>
          <a:p>
            <a:pPr algn="just">
              <a:lnSpc>
                <a:spcPct val="120000"/>
              </a:lnSpc>
              <a:buFont typeface="Wingdings" pitchFamily="2" charset="2"/>
              <a:buChar char="§"/>
            </a:pPr>
            <a:r>
              <a:rPr lang="en-US" sz="2400" dirty="0" smtClean="0">
                <a:latin typeface="Times New Roman" pitchFamily="18" charset="0"/>
                <a:cs typeface="Times New Roman" pitchFamily="18" charset="0"/>
              </a:rPr>
              <a:t>Not very good</a:t>
            </a:r>
          </a:p>
          <a:p>
            <a:pPr algn="just">
              <a:lnSpc>
                <a:spcPct val="120000"/>
              </a:lnSpc>
              <a:buFont typeface="Wingdings" pitchFamily="2" charset="2"/>
              <a:buChar char="§"/>
            </a:pPr>
            <a:r>
              <a:rPr lang="en-US" sz="2400" dirty="0" smtClean="0">
                <a:latin typeface="Times New Roman" pitchFamily="18" charset="0"/>
                <a:cs typeface="Times New Roman" pitchFamily="18" charset="0"/>
              </a:rPr>
              <a:t>Not at all good</a:t>
            </a:r>
          </a:p>
          <a:p>
            <a:pPr algn="just">
              <a:lnSpc>
                <a:spcPct val="120000"/>
              </a:lnSpc>
              <a:buNone/>
            </a:pPr>
            <a:endParaRPr lang="en-US" sz="2000" dirty="0" smtClean="0">
              <a:latin typeface="Times New Roman" pitchFamily="18" charset="0"/>
              <a:cs typeface="Times New Roman" pitchFamily="18" charset="0"/>
            </a:endParaRPr>
          </a:p>
          <a:p>
            <a:pPr>
              <a:buFont typeface="Wingdings" pitchFamily="2" charset="2"/>
              <a:buChar char="§"/>
            </a:pPr>
            <a:endParaRPr lang="en-US" sz="2000" dirty="0"/>
          </a:p>
        </p:txBody>
      </p:sp>
      <p:sp>
        <p:nvSpPr>
          <p:cNvPr id="5" name="Title 2"/>
          <p:cNvSpPr>
            <a:spLocks noGrp="1"/>
          </p:cNvSpPr>
          <p:nvPr>
            <p:ph type="title"/>
          </p:nvPr>
        </p:nvSpPr>
        <p:spPr>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u="sng" dirty="0" smtClean="0">
                <a:latin typeface="Times New Roman" pitchFamily="18" charset="0"/>
                <a:cs typeface="Times New Roman" pitchFamily="18" charset="0"/>
              </a:rPr>
              <a:t>Construction of Rating Scales</a:t>
            </a:r>
            <a:endParaRPr lang="en-US" sz="3200" u="sng" dirty="0">
              <a:latin typeface="Times New Roman" pitchFamily="18" charset="0"/>
              <a:cs typeface="Times New Roman" pitchFamily="18" charset="0"/>
            </a:endParaRPr>
          </a:p>
        </p:txBody>
      </p:sp>
    </p:spTree>
    <p:extLst>
      <p:ext uri="{BB962C8B-B14F-4D97-AF65-F5344CB8AC3E}">
        <p14:creationId xmlns:p14="http://schemas.microsoft.com/office/powerpoint/2010/main" val="35539661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99247" y="1981201"/>
            <a:ext cx="7745505" cy="4953000"/>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None/>
            </a:pPr>
            <a:r>
              <a:rPr lang="en-US" sz="2400" dirty="0" smtClean="0">
                <a:latin typeface="Times New Roman" pitchFamily="18" charset="0"/>
                <a:cs typeface="Times New Roman" pitchFamily="18" charset="0"/>
              </a:rPr>
              <a:t>In the example above I haven’t included a “Not sure” option. In this instance respondents are being asked to rate the supermarket they use most often. Assuming they have already been asked their most often used supermarket they should have an opinion. Not including a “Not sure” takes away the easy option and forces respondents to think and judgment.</a:t>
            </a:r>
          </a:p>
          <a:p>
            <a:pPr algn="just">
              <a:buNone/>
            </a:pPr>
            <a:r>
              <a:rPr lang="en-US" sz="2400" dirty="0" smtClean="0">
                <a:latin typeface="Times New Roman" pitchFamily="18" charset="0"/>
                <a:cs typeface="Times New Roman" pitchFamily="18" charset="0"/>
              </a:rPr>
              <a:t>How would you rate </a:t>
            </a:r>
            <a:r>
              <a:rPr lang="en-US" sz="2400" dirty="0" err="1" smtClean="0">
                <a:latin typeface="Times New Roman" pitchFamily="18" charset="0"/>
                <a:cs typeface="Times New Roman" pitchFamily="18" charset="0"/>
              </a:rPr>
              <a:t>Aldi</a:t>
            </a:r>
            <a:r>
              <a:rPr lang="en-US" sz="2400" dirty="0" smtClean="0">
                <a:latin typeface="Times New Roman" pitchFamily="18" charset="0"/>
                <a:cs typeface="Times New Roman" pitchFamily="18" charset="0"/>
              </a:rPr>
              <a:t> in terms of value for money?</a:t>
            </a:r>
          </a:p>
          <a:p>
            <a:pPr algn="just">
              <a:buFont typeface="Wingdings" pitchFamily="2" charset="2"/>
              <a:buChar char="§"/>
            </a:pPr>
            <a:r>
              <a:rPr lang="en-US" sz="2400" dirty="0" smtClean="0">
                <a:latin typeface="Times New Roman" pitchFamily="18" charset="0"/>
                <a:cs typeface="Times New Roman" pitchFamily="18" charset="0"/>
              </a:rPr>
              <a:t>Very </a:t>
            </a:r>
            <a:r>
              <a:rPr lang="en-US" sz="2400" dirty="0" smtClean="0">
                <a:latin typeface="Times New Roman" pitchFamily="18" charset="0"/>
                <a:cs typeface="Times New Roman" pitchFamily="18" charset="0"/>
              </a:rPr>
              <a:t>good           Quite </a:t>
            </a:r>
            <a:r>
              <a:rPr lang="en-US" sz="2400" dirty="0" smtClean="0">
                <a:latin typeface="Times New Roman" pitchFamily="18" charset="0"/>
                <a:cs typeface="Times New Roman" pitchFamily="18" charset="0"/>
              </a:rPr>
              <a:t>good</a:t>
            </a:r>
          </a:p>
          <a:p>
            <a:pPr algn="just">
              <a:buFont typeface="Wingdings" pitchFamily="2" charset="2"/>
              <a:buChar char="§"/>
            </a:pPr>
            <a:r>
              <a:rPr lang="en-US" sz="2400" dirty="0" smtClean="0">
                <a:latin typeface="Times New Roman" pitchFamily="18" charset="0"/>
                <a:cs typeface="Times New Roman" pitchFamily="18" charset="0"/>
              </a:rPr>
              <a:t>Not very </a:t>
            </a:r>
            <a:r>
              <a:rPr lang="en-US" sz="2400" dirty="0" smtClean="0">
                <a:latin typeface="Times New Roman" pitchFamily="18" charset="0"/>
                <a:cs typeface="Times New Roman" pitchFamily="18" charset="0"/>
              </a:rPr>
              <a:t>good     Not sure</a:t>
            </a:r>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a:latin typeface="Times New Roman" pitchFamily="18" charset="0"/>
                <a:cs typeface="Times New Roman" pitchFamily="18" charset="0"/>
              </a:rPr>
              <a:t>Not at all good                 </a:t>
            </a:r>
          </a:p>
          <a:p>
            <a:pPr marL="109728" indent="0" algn="just">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buNone/>
            </a:pPr>
            <a:endParaRPr lang="en-US" sz="2400" dirty="0" smtClean="0"/>
          </a:p>
        </p:txBody>
      </p:sp>
      <p:sp>
        <p:nvSpPr>
          <p:cNvPr id="5" name="Title 2"/>
          <p:cNvSpPr>
            <a:spLocks noGrp="1"/>
          </p:cNvSpPr>
          <p:nvPr>
            <p:ph type="title"/>
          </p:nvPr>
        </p:nvSpPr>
        <p:spPr>
          <a:xfrm>
            <a:off x="685800" y="152400"/>
            <a:ext cx="7756263" cy="105425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u="sng" dirty="0" smtClean="0">
                <a:latin typeface="Times New Roman" pitchFamily="18" charset="0"/>
                <a:cs typeface="Times New Roman" pitchFamily="18" charset="0"/>
              </a:rPr>
              <a:t>1. Should a “Not sure” answer be included?</a:t>
            </a:r>
            <a:endParaRPr lang="en-US" sz="3200" u="sng" dirty="0">
              <a:latin typeface="Times New Roman" pitchFamily="18" charset="0"/>
              <a:cs typeface="Times New Roman" pitchFamily="18" charset="0"/>
            </a:endParaRPr>
          </a:p>
        </p:txBody>
      </p:sp>
    </p:spTree>
    <p:extLst>
      <p:ext uri="{BB962C8B-B14F-4D97-AF65-F5344CB8AC3E}">
        <p14:creationId xmlns:p14="http://schemas.microsoft.com/office/powerpoint/2010/main" val="15367804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None/>
            </a:pPr>
            <a:r>
              <a:rPr lang="en-US" sz="2400" dirty="0" smtClean="0">
                <a:latin typeface="Times New Roman" pitchFamily="18" charset="0"/>
                <a:cs typeface="Times New Roman" pitchFamily="18" charset="0"/>
              </a:rPr>
              <a:t>Some researchers use numeric rather than worded scales. An alternative way to ask for rating about value for money of the supermarket you use most often is shown below:</a:t>
            </a:r>
          </a:p>
          <a:p>
            <a:pPr algn="just">
              <a:buNone/>
            </a:pPr>
            <a:r>
              <a:rPr lang="en-US" sz="2400" dirty="0" smtClean="0">
                <a:latin typeface="Times New Roman" pitchFamily="18" charset="0"/>
                <a:cs typeface="Times New Roman" pitchFamily="18" charset="0"/>
              </a:rPr>
              <a:t>How would you rate the value for money provided by the supermarket you use most often on a scale of 1 to 10 where 10 is excellent and 1 not at all good?</a:t>
            </a:r>
          </a:p>
          <a:p>
            <a:pPr algn="just">
              <a:buFont typeface="Wingdings" pitchFamily="2" charset="2"/>
              <a:buChar char="§"/>
            </a:pPr>
            <a:r>
              <a:rPr lang="en-US" sz="2400" dirty="0" smtClean="0">
                <a:latin typeface="Times New Roman" pitchFamily="18" charset="0"/>
                <a:cs typeface="Times New Roman" pitchFamily="18" charset="0"/>
              </a:rPr>
              <a:t>1</a:t>
            </a:r>
          </a:p>
          <a:p>
            <a:pPr algn="just">
              <a:buFont typeface="Wingdings" pitchFamily="2" charset="2"/>
              <a:buChar char="§"/>
            </a:pPr>
            <a:r>
              <a:rPr lang="en-US" sz="2400" dirty="0" smtClean="0">
                <a:latin typeface="Times New Roman" pitchFamily="18" charset="0"/>
                <a:cs typeface="Times New Roman" pitchFamily="18" charset="0"/>
              </a:rPr>
              <a:t>2</a:t>
            </a:r>
          </a:p>
          <a:p>
            <a:pPr algn="just">
              <a:buFont typeface="Wingdings" pitchFamily="2" charset="2"/>
              <a:buChar char="§"/>
            </a:pPr>
            <a:r>
              <a:rPr lang="en-US" sz="2400" dirty="0" smtClean="0">
                <a:latin typeface="Times New Roman" pitchFamily="18" charset="0"/>
                <a:cs typeface="Times New Roman" pitchFamily="18" charset="0"/>
              </a:rPr>
              <a:t>3</a:t>
            </a:r>
          </a:p>
          <a:p>
            <a:pPr algn="just">
              <a:buFont typeface="Wingdings" pitchFamily="2" charset="2"/>
              <a:buChar char="§"/>
            </a:pPr>
            <a:r>
              <a:rPr lang="en-US" sz="2400" dirty="0" smtClean="0">
                <a:latin typeface="Times New Roman" pitchFamily="18" charset="0"/>
                <a:cs typeface="Times New Roman" pitchFamily="18" charset="0"/>
              </a:rPr>
              <a:t>4</a:t>
            </a:r>
          </a:p>
          <a:p>
            <a:pPr algn="just">
              <a:buFont typeface="Wingdings" pitchFamily="2" charset="2"/>
              <a:buChar char="§"/>
            </a:pPr>
            <a:r>
              <a:rPr lang="en-US" sz="2400" dirty="0" smtClean="0">
                <a:latin typeface="Times New Roman" pitchFamily="18" charset="0"/>
                <a:cs typeface="Times New Roman" pitchFamily="18" charset="0"/>
              </a:rPr>
              <a:t>5</a:t>
            </a:r>
          </a:p>
        </p:txBody>
      </p:sp>
      <p:sp>
        <p:nvSpPr>
          <p:cNvPr id="5" name="Title 2"/>
          <p:cNvSpPr>
            <a:spLocks noGrp="1"/>
          </p:cNvSpPr>
          <p:nvPr>
            <p:ph type="title"/>
          </p:nvPr>
        </p:nvSpPr>
        <p:spPr>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u="sng" dirty="0" smtClean="0">
                <a:latin typeface="Times New Roman" pitchFamily="18" charset="0"/>
                <a:cs typeface="Times New Roman" pitchFamily="18" charset="0"/>
              </a:rPr>
              <a:t>2. Should  I use words or numbers?</a:t>
            </a:r>
            <a:endParaRPr lang="en-US" sz="3200" u="sng" dirty="0">
              <a:latin typeface="Times New Roman" pitchFamily="18" charset="0"/>
              <a:cs typeface="Times New Roman" pitchFamily="18" charset="0"/>
            </a:endParaRPr>
          </a:p>
        </p:txBody>
      </p:sp>
    </p:spTree>
    <p:extLst>
      <p:ext uri="{BB962C8B-B14F-4D97-AF65-F5344CB8AC3E}">
        <p14:creationId xmlns:p14="http://schemas.microsoft.com/office/powerpoint/2010/main" val="18458505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Cont.…</a:t>
            </a:r>
            <a:endParaRPr lang="en-US" dirty="0"/>
          </a:p>
        </p:txBody>
      </p:sp>
      <p:sp>
        <p:nvSpPr>
          <p:cNvPr id="4" name="Content Placeholder 1"/>
          <p:cNvSpPr>
            <a:spLocks noGrp="1"/>
          </p:cNvSpPr>
          <p:nvPr>
            <p:ph idx="1"/>
          </p:nvPr>
        </p:nvSpPr>
        <p:spPr>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Font typeface="Wingdings" pitchFamily="2" charset="2"/>
              <a:buChar char="§"/>
            </a:pPr>
            <a:r>
              <a:rPr lang="en-US" dirty="0" smtClean="0">
                <a:latin typeface="Times New Roman" pitchFamily="18" charset="0"/>
                <a:cs typeface="Times New Roman" pitchFamily="18" charset="0"/>
              </a:rPr>
              <a:t>6</a:t>
            </a:r>
          </a:p>
          <a:p>
            <a:pPr algn="just">
              <a:buFont typeface="Wingdings" pitchFamily="2" charset="2"/>
              <a:buChar char="§"/>
            </a:pPr>
            <a:r>
              <a:rPr lang="en-US" dirty="0" smtClean="0">
                <a:latin typeface="Times New Roman" pitchFamily="18" charset="0"/>
                <a:cs typeface="Times New Roman" pitchFamily="18" charset="0"/>
              </a:rPr>
              <a:t>7</a:t>
            </a:r>
          </a:p>
          <a:p>
            <a:pPr algn="just">
              <a:buFont typeface="Wingdings" pitchFamily="2" charset="2"/>
              <a:buChar char="§"/>
            </a:pPr>
            <a:r>
              <a:rPr lang="en-US" dirty="0" smtClean="0">
                <a:latin typeface="Times New Roman" pitchFamily="18" charset="0"/>
                <a:cs typeface="Times New Roman" pitchFamily="18" charset="0"/>
              </a:rPr>
              <a:t>8</a:t>
            </a:r>
          </a:p>
          <a:p>
            <a:pPr algn="just">
              <a:buFont typeface="Wingdings" pitchFamily="2" charset="2"/>
              <a:buChar char="§"/>
            </a:pPr>
            <a:r>
              <a:rPr lang="en-US" dirty="0" smtClean="0">
                <a:latin typeface="Times New Roman" pitchFamily="18" charset="0"/>
                <a:cs typeface="Times New Roman" pitchFamily="18" charset="0"/>
              </a:rPr>
              <a:t>9</a:t>
            </a:r>
          </a:p>
          <a:p>
            <a:pPr algn="just">
              <a:buFont typeface="Wingdings" pitchFamily="2" charset="2"/>
              <a:buChar char="§"/>
            </a:pPr>
            <a:r>
              <a:rPr lang="en-US" dirty="0" smtClean="0">
                <a:latin typeface="Times New Roman" pitchFamily="18" charset="0"/>
                <a:cs typeface="Times New Roman" pitchFamily="18" charset="0"/>
              </a:rPr>
              <a:t>10</a:t>
            </a:r>
          </a:p>
          <a:p>
            <a:pPr algn="just">
              <a:buNone/>
            </a:pPr>
            <a:r>
              <a:rPr lang="en-US" dirty="0" smtClean="0">
                <a:latin typeface="Times New Roman" pitchFamily="18" charset="0"/>
                <a:cs typeface="Times New Roman" pitchFamily="18" charset="0"/>
              </a:rPr>
              <a:t>Asking respondents to give a mark out of 10 is a popular way to ask question. The ability to report a mean score out 10 seems to have widespread appeal.</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326474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None/>
            </a:pPr>
            <a:r>
              <a:rPr lang="en-US" sz="2400" b="1" u="sng" dirty="0" smtClean="0">
                <a:latin typeface="Times New Roman" pitchFamily="18" charset="0"/>
                <a:cs typeface="Times New Roman" pitchFamily="18" charset="0"/>
              </a:rPr>
              <a:t>Introduction:</a:t>
            </a:r>
          </a:p>
          <a:p>
            <a:pPr algn="just">
              <a:buFont typeface="Wingdings" pitchFamily="2" charset="2"/>
              <a:buChar char="§"/>
            </a:pPr>
            <a:r>
              <a:rPr lang="en-US" sz="2400" dirty="0" smtClean="0">
                <a:latin typeface="Times New Roman" pitchFamily="18" charset="0"/>
                <a:cs typeface="Times New Roman" pitchFamily="18" charset="0"/>
              </a:rPr>
              <a:t>Rating is the assessment of a person by another person. Rating is term applied to expression of opinion or judgment regarding some situation, object character. Opinions are usually expressed on a scale or value. Rating techniques are devices by which such judgments may be quantified.</a:t>
            </a:r>
          </a:p>
          <a:p>
            <a:pPr algn="just">
              <a:buFont typeface="Wingdings" pitchFamily="2" charset="2"/>
              <a:buChar char="§"/>
            </a:pPr>
            <a:r>
              <a:rPr lang="en-US" sz="2400" dirty="0" smtClean="0">
                <a:latin typeface="Times New Roman" pitchFamily="18" charset="0"/>
                <a:cs typeface="Times New Roman" pitchFamily="18" charset="0"/>
              </a:rPr>
              <a:t>“Rate scale records how much or how well it happened. Quantitative and qualitative terms will be used. </a:t>
            </a:r>
            <a:endParaRPr lang="en-US" sz="2400" dirty="0">
              <a:latin typeface="Times New Roman" pitchFamily="18" charset="0"/>
              <a:cs typeface="Times New Roman" pitchFamily="18" charset="0"/>
            </a:endParaRPr>
          </a:p>
        </p:txBody>
      </p:sp>
      <p:sp>
        <p:nvSpPr>
          <p:cNvPr id="5" name="Title 2"/>
          <p:cNvSpPr>
            <a:spLocks noGrp="1"/>
          </p:cNvSpPr>
          <p:nvPr>
            <p:ph type="title"/>
          </p:nvPr>
        </p:nvSpPr>
        <p:spPr>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u="sng" dirty="0" smtClean="0">
                <a:latin typeface="Times New Roman" pitchFamily="18" charset="0"/>
                <a:cs typeface="Times New Roman" pitchFamily="18" charset="0"/>
              </a:rPr>
              <a:t>Rules for the Use of Rating Scale </a:t>
            </a:r>
            <a:endParaRPr lang="en-US" sz="3200" u="sng" dirty="0">
              <a:latin typeface="Times New Roman" pitchFamily="18" charset="0"/>
              <a:cs typeface="Times New Roman" pitchFamily="18" charset="0"/>
            </a:endParaRPr>
          </a:p>
        </p:txBody>
      </p:sp>
    </p:spTree>
    <p:extLst>
      <p:ext uri="{BB962C8B-B14F-4D97-AF65-F5344CB8AC3E}">
        <p14:creationId xmlns:p14="http://schemas.microsoft.com/office/powerpoint/2010/main" val="3671330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Reliability refers to the reproducibility of values of a test, assay or other measurement in repeated trials on the same individuals. ….. For many measurements in sports medicine and science, the typical error is best expressed as a co-efficient of variation (percentage of the mean)  </a:t>
            </a:r>
          </a:p>
          <a:p>
            <a:endParaRPr lang="en-US"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Reliability:</a:t>
            </a:r>
            <a:endParaRPr lang="en-US" dirty="0"/>
          </a:p>
        </p:txBody>
      </p:sp>
    </p:spTree>
    <p:extLst>
      <p:ext uri="{BB962C8B-B14F-4D97-AF65-F5344CB8AC3E}">
        <p14:creationId xmlns:p14="http://schemas.microsoft.com/office/powerpoint/2010/main" val="41638399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Font typeface="Wingdings" pitchFamily="2" charset="2"/>
              <a:buChar char="§"/>
            </a:pPr>
            <a:r>
              <a:rPr lang="en-US" sz="3200" dirty="0" smtClean="0">
                <a:latin typeface="Times New Roman" pitchFamily="18" charset="0"/>
                <a:cs typeface="Times New Roman" pitchFamily="18" charset="0"/>
              </a:rPr>
              <a:t>The uses may be classified into two evaluation areas:</a:t>
            </a:r>
          </a:p>
          <a:p>
            <a:pPr marL="624078" indent="-514350">
              <a:buFont typeface="+mj-lt"/>
              <a:buAutoNum type="arabicParenR"/>
            </a:pPr>
            <a:r>
              <a:rPr lang="en-US" sz="3200" dirty="0" smtClean="0">
                <a:latin typeface="Times New Roman" pitchFamily="18" charset="0"/>
                <a:cs typeface="Times New Roman" pitchFamily="18" charset="0"/>
              </a:rPr>
              <a:t>Product evaluation</a:t>
            </a:r>
          </a:p>
          <a:p>
            <a:pPr marL="624078" indent="-514350">
              <a:buFont typeface="+mj-lt"/>
              <a:buAutoNum type="arabicParenR"/>
            </a:pPr>
            <a:r>
              <a:rPr lang="en-US" sz="3200" dirty="0" smtClean="0">
                <a:latin typeface="Times New Roman" pitchFamily="18" charset="0"/>
                <a:cs typeface="Times New Roman" pitchFamily="18" charset="0"/>
              </a:rPr>
              <a:t>Personal Social development</a:t>
            </a:r>
            <a:endParaRPr lang="en-US" sz="3200" dirty="0">
              <a:latin typeface="Times New Roman" pitchFamily="18" charset="0"/>
              <a:cs typeface="Times New Roman" pitchFamily="18" charset="0"/>
            </a:endParaRPr>
          </a:p>
        </p:txBody>
      </p:sp>
      <p:sp>
        <p:nvSpPr>
          <p:cNvPr id="5" name="Title 2"/>
          <p:cNvSpPr>
            <a:spLocks noGrp="1"/>
          </p:cNvSpPr>
          <p:nvPr>
            <p:ph type="title"/>
          </p:nvPr>
        </p:nvSpPr>
        <p:spPr>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u="sng" dirty="0" smtClean="0">
                <a:latin typeface="Times New Roman" pitchFamily="18" charset="0"/>
                <a:cs typeface="Times New Roman" pitchFamily="18" charset="0"/>
              </a:rPr>
              <a:t>Uses of Rating Scale</a:t>
            </a:r>
            <a:endParaRPr lang="en-US" sz="3200" u="sng" dirty="0">
              <a:latin typeface="Times New Roman" pitchFamily="18" charset="0"/>
              <a:cs typeface="Times New Roman" pitchFamily="18" charset="0"/>
            </a:endParaRPr>
          </a:p>
        </p:txBody>
      </p:sp>
    </p:spTree>
    <p:extLst>
      <p:ext uri="{BB962C8B-B14F-4D97-AF65-F5344CB8AC3E}">
        <p14:creationId xmlns:p14="http://schemas.microsoft.com/office/powerpoint/2010/main" val="21979256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None/>
            </a:pPr>
            <a:r>
              <a:rPr lang="en-US" sz="2400" dirty="0" smtClean="0">
                <a:latin typeface="Times New Roman" pitchFamily="18" charset="0"/>
                <a:cs typeface="Times New Roman" pitchFamily="18" charset="0"/>
              </a:rPr>
              <a:t>When pupil performance results in some type of product, it is frequently more desirable to judge the product rather than the performance. The ability to make a model of sanitary well, for example, is best evaluation by judging the quality of the product itself. Little is to be evaluated by observing the student’s performance.</a:t>
            </a:r>
            <a:endParaRPr lang="en-US" sz="2400" dirty="0">
              <a:latin typeface="Times New Roman" pitchFamily="18" charset="0"/>
              <a:cs typeface="Times New Roman" pitchFamily="18" charset="0"/>
            </a:endParaRPr>
          </a:p>
        </p:txBody>
      </p:sp>
      <p:sp>
        <p:nvSpPr>
          <p:cNvPr id="5" name="Title 2"/>
          <p:cNvSpPr>
            <a:spLocks noGrp="1"/>
          </p:cNvSpPr>
          <p:nvPr>
            <p:ph type="title"/>
          </p:nvPr>
        </p:nvSpPr>
        <p:spPr>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u="sng" dirty="0" smtClean="0">
                <a:latin typeface="Times New Roman" pitchFamily="18" charset="0"/>
                <a:cs typeface="Times New Roman" pitchFamily="18" charset="0"/>
              </a:rPr>
              <a:t>Product Evaluation:</a:t>
            </a:r>
            <a:endParaRPr lang="en-US" sz="3200" u="sng" dirty="0">
              <a:latin typeface="Times New Roman" pitchFamily="18" charset="0"/>
              <a:cs typeface="Times New Roman" pitchFamily="18" charset="0"/>
            </a:endParaRPr>
          </a:p>
        </p:txBody>
      </p:sp>
    </p:spTree>
    <p:extLst>
      <p:ext uri="{BB962C8B-B14F-4D97-AF65-F5344CB8AC3E}">
        <p14:creationId xmlns:p14="http://schemas.microsoft.com/office/powerpoint/2010/main" val="1334225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just">
              <a:buNone/>
            </a:pPr>
            <a:r>
              <a:rPr lang="en-US" sz="2400" dirty="0" smtClean="0">
                <a:latin typeface="Times New Roman" pitchFamily="18" charset="0"/>
                <a:cs typeface="Times New Roman" pitchFamily="18" charset="0"/>
              </a:rPr>
              <a:t>One of the most common uses of rating scales in the schools is rating various aspects of personal-social development. Rating personal social characteristics is quite different from product evaluation. When judging products the rating are usually made during or immediately after a period of observation. In contrast, ratings of personal-social development are typically obtained at periodic intervals and represent a kind of summary of teacher’s general impression.</a:t>
            </a:r>
            <a:endParaRPr lang="en-US" sz="2400" dirty="0">
              <a:latin typeface="Times New Roman" pitchFamily="18" charset="0"/>
              <a:cs typeface="Times New Roman" pitchFamily="18" charset="0"/>
            </a:endParaRPr>
          </a:p>
        </p:txBody>
      </p:sp>
      <p:sp>
        <p:nvSpPr>
          <p:cNvPr id="5" name="Title 2"/>
          <p:cNvSpPr>
            <a:spLocks noGrp="1"/>
          </p:cNvSpPr>
          <p:nvPr>
            <p:ph type="title"/>
          </p:nvPr>
        </p:nvSpPr>
        <p:spPr>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u="sng" dirty="0" smtClean="0">
                <a:latin typeface="Times New Roman" pitchFamily="18" charset="0"/>
                <a:cs typeface="Times New Roman" pitchFamily="18" charset="0"/>
              </a:rPr>
              <a:t>Evaluating personal-social development:</a:t>
            </a:r>
            <a:endParaRPr lang="en-US" sz="3200" u="sng" dirty="0">
              <a:latin typeface="Times New Roman" pitchFamily="18" charset="0"/>
              <a:cs typeface="Times New Roman" pitchFamily="18" charset="0"/>
            </a:endParaRPr>
          </a:p>
        </p:txBody>
      </p:sp>
    </p:spTree>
    <p:extLst>
      <p:ext uri="{BB962C8B-B14F-4D97-AF65-F5344CB8AC3E}">
        <p14:creationId xmlns:p14="http://schemas.microsoft.com/office/powerpoint/2010/main" val="26610575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895600"/>
            <a:ext cx="7745505" cy="3230562"/>
          </a:xfrm>
        </p:spPr>
        <p:txBody>
          <a:bodyPr>
            <a:normAutofit/>
          </a:bodyPr>
          <a:lstStyle/>
          <a:p>
            <a:r>
              <a:rPr lang="en-US" sz="3600" dirty="0" smtClean="0">
                <a:solidFill>
                  <a:schemeClr val="accent5"/>
                </a:solidFill>
              </a:rPr>
              <a:t>Measurement of specific sport sills</a:t>
            </a:r>
            <a:endParaRPr lang="en-US" sz="3600" dirty="0">
              <a:solidFill>
                <a:schemeClr val="accent5"/>
              </a:solidFill>
            </a:endParaRPr>
          </a:p>
        </p:txBody>
      </p:sp>
    </p:spTree>
    <p:extLst>
      <p:ext uri="{BB962C8B-B14F-4D97-AF65-F5344CB8AC3E}">
        <p14:creationId xmlns:p14="http://schemas.microsoft.com/office/powerpoint/2010/main" val="22489107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Badminton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800600" y="2440126"/>
            <a:ext cx="3962400" cy="4265474"/>
          </a:xfrm>
          <a:prstGeom prst="rect">
            <a:avLst/>
          </a:prstGeom>
        </p:spPr>
      </p:pic>
      <p:sp>
        <p:nvSpPr>
          <p:cNvPr id="5" name="Rectangle 4"/>
          <p:cNvSpPr/>
          <p:nvPr/>
        </p:nvSpPr>
        <p:spPr>
          <a:xfrm>
            <a:off x="381000" y="2667000"/>
            <a:ext cx="4114800" cy="2954655"/>
          </a:xfrm>
          <a:prstGeom prst="rect">
            <a:avLst/>
          </a:prstGeom>
        </p:spPr>
        <p:txBody>
          <a:bodyPr wrap="square">
            <a:spAutoFit/>
          </a:bodyPr>
          <a:lstStyle/>
          <a:p>
            <a:r>
              <a:rPr lang="en-US" dirty="0"/>
              <a:t> </a:t>
            </a:r>
          </a:p>
          <a:p>
            <a:pPr marL="457200" lvl="0" indent="-457200">
              <a:buFont typeface="Arial" pitchFamily="34" charset="0"/>
              <a:buChar char="•"/>
            </a:pPr>
            <a:r>
              <a:rPr lang="en-US" sz="2800" dirty="0"/>
              <a:t>Introduction </a:t>
            </a:r>
            <a:endParaRPr lang="en-US" sz="2800" dirty="0" smtClean="0"/>
          </a:p>
          <a:p>
            <a:pPr marL="457200" lvl="0" indent="-457200">
              <a:buFont typeface="Arial" pitchFamily="34" charset="0"/>
              <a:buChar char="•"/>
            </a:pPr>
            <a:r>
              <a:rPr lang="en-US" sz="2800" dirty="0" smtClean="0"/>
              <a:t>History </a:t>
            </a:r>
            <a:r>
              <a:rPr lang="en-US" sz="2800" dirty="0"/>
              <a:t>of badminton      </a:t>
            </a:r>
            <a:endParaRPr lang="en-US" sz="2800" dirty="0" smtClean="0"/>
          </a:p>
          <a:p>
            <a:pPr marL="457200" lvl="0" indent="-457200">
              <a:buFont typeface="Arial" pitchFamily="34" charset="0"/>
              <a:buChar char="•"/>
            </a:pPr>
            <a:r>
              <a:rPr lang="en-US" sz="2800" dirty="0" smtClean="0"/>
              <a:t>Basic rules</a:t>
            </a:r>
          </a:p>
          <a:p>
            <a:pPr marL="457200" lvl="0" indent="-457200">
              <a:buFont typeface="Arial" pitchFamily="34" charset="0"/>
              <a:buChar char="•"/>
            </a:pPr>
            <a:r>
              <a:rPr lang="en-US" sz="2800" dirty="0" smtClean="0"/>
              <a:t>Regulations</a:t>
            </a:r>
            <a:endParaRPr lang="en-US" sz="2800" dirty="0"/>
          </a:p>
          <a:p>
            <a:pPr marL="457200" lvl="0" indent="-457200">
              <a:buFont typeface="Arial" pitchFamily="34" charset="0"/>
              <a:buChar char="•"/>
            </a:pPr>
            <a:r>
              <a:rPr lang="en-US" sz="2800" dirty="0" smtClean="0"/>
              <a:t>Equipment</a:t>
            </a:r>
            <a:endParaRPr lang="en-US" sz="2800" dirty="0"/>
          </a:p>
          <a:p>
            <a:pPr marL="457200" lvl="0" indent="-457200">
              <a:buFont typeface="Arial" pitchFamily="34" charset="0"/>
              <a:buChar char="•"/>
            </a:pPr>
            <a:r>
              <a:rPr lang="en-US" sz="2800" dirty="0" smtClean="0"/>
              <a:t>Officials</a:t>
            </a:r>
            <a:endParaRPr lang="en-US" sz="2800" dirty="0"/>
          </a:p>
        </p:txBody>
      </p:sp>
    </p:spTree>
    <p:extLst>
      <p:ext uri="{BB962C8B-B14F-4D97-AF65-F5344CB8AC3E}">
        <p14:creationId xmlns:p14="http://schemas.microsoft.com/office/powerpoint/2010/main" val="42760005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Badminton is a racket sports played by either two opposing players (singles) or two opposing pairs (doubles), who take position on opposite halves of a rectangular court that is divided by a net. </a:t>
            </a:r>
          </a:p>
          <a:p>
            <a:r>
              <a:rPr lang="en-US" dirty="0"/>
              <a:t>Since 1992, badminton has been Olympic sport with five events: men’s and women’s singles, men’s and women’s doubles, and mixed doubles.</a:t>
            </a:r>
          </a:p>
          <a:p>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7035758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Badminton came from a game called ‘Poona’ in India during the 18</a:t>
            </a:r>
            <a:r>
              <a:rPr lang="en-US" baseline="30000" dirty="0"/>
              <a:t>th</a:t>
            </a:r>
            <a:r>
              <a:rPr lang="en-US" dirty="0"/>
              <a:t> century.</a:t>
            </a:r>
          </a:p>
          <a:p>
            <a:pPr lvl="0"/>
            <a:r>
              <a:rPr lang="en-US" dirty="0"/>
              <a:t>The international badminton federation (IBF) (now known as badminton world federation (BWF) was established in 1934 and ever since it has been developing this sport.</a:t>
            </a:r>
          </a:p>
          <a:p>
            <a:endParaRPr lang="en-US" dirty="0"/>
          </a:p>
        </p:txBody>
      </p:sp>
      <p:sp>
        <p:nvSpPr>
          <p:cNvPr id="3" name="Title 2"/>
          <p:cNvSpPr>
            <a:spLocks noGrp="1"/>
          </p:cNvSpPr>
          <p:nvPr>
            <p:ph type="title"/>
          </p:nvPr>
        </p:nvSpPr>
        <p:spPr/>
        <p:txBody>
          <a:bodyPr/>
          <a:lstStyle/>
          <a:p>
            <a:r>
              <a:rPr lang="en-US" dirty="0" smtClean="0"/>
              <a:t>History of badminton</a:t>
            </a:r>
            <a:endParaRPr lang="en-US" dirty="0"/>
          </a:p>
        </p:txBody>
      </p:sp>
    </p:spTree>
    <p:extLst>
      <p:ext uri="{BB962C8B-B14F-4D97-AF65-F5344CB8AC3E}">
        <p14:creationId xmlns:p14="http://schemas.microsoft.com/office/powerpoint/2010/main" val="30757506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a:t>A match can be played with either 1 or 2 players per each team (singles and doubles).</a:t>
            </a:r>
          </a:p>
          <a:p>
            <a:pPr lvl="0"/>
            <a:r>
              <a:rPr lang="en-US" dirty="0"/>
              <a:t>To score a point the shuttle must land inside the parameter of the opponent’s side of the court. </a:t>
            </a:r>
          </a:p>
          <a:p>
            <a:pPr lvl="0"/>
            <a:r>
              <a:rPr lang="en-US" dirty="0"/>
              <a:t>If any part of the players body or racket touches the net then there opponent gets the points. </a:t>
            </a:r>
          </a:p>
          <a:p>
            <a:pPr lvl="0"/>
            <a:r>
              <a:rPr lang="en-US" dirty="0"/>
              <a:t>If the score reaches 20-all then the game continues until one side gains a two points lead (such as 24-22) up to maximum of 30 points (30-29) is a winning score).</a:t>
            </a:r>
          </a:p>
          <a:p>
            <a:endParaRPr lang="en-US" dirty="0"/>
          </a:p>
        </p:txBody>
      </p:sp>
      <p:sp>
        <p:nvSpPr>
          <p:cNvPr id="3" name="Title 2"/>
          <p:cNvSpPr>
            <a:spLocks noGrp="1"/>
          </p:cNvSpPr>
          <p:nvPr>
            <p:ph type="title"/>
          </p:nvPr>
        </p:nvSpPr>
        <p:spPr/>
        <p:txBody>
          <a:bodyPr/>
          <a:lstStyle/>
          <a:p>
            <a:r>
              <a:rPr lang="en-US" dirty="0" smtClean="0"/>
              <a:t>Basics Rules</a:t>
            </a:r>
            <a:endParaRPr lang="en-US" dirty="0"/>
          </a:p>
        </p:txBody>
      </p:sp>
    </p:spTree>
    <p:extLst>
      <p:ext uri="{BB962C8B-B14F-4D97-AF65-F5344CB8AC3E}">
        <p14:creationId xmlns:p14="http://schemas.microsoft.com/office/powerpoint/2010/main" val="7188349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a:t> The court must be 6.1m by 13.4m. </a:t>
            </a:r>
          </a:p>
          <a:p>
            <a:pPr lvl="0"/>
            <a:r>
              <a:rPr lang="en-US" dirty="0"/>
              <a:t>The net must be 1.55m off the ground</a:t>
            </a:r>
          </a:p>
          <a:p>
            <a:pPr lvl="0"/>
            <a:r>
              <a:rPr lang="en-US" dirty="0"/>
              <a:t>In badminton there are no second servers.so if you don’t get your serve right then the opponents win the point. </a:t>
            </a:r>
          </a:p>
          <a:p>
            <a:pPr lvl="0"/>
            <a:r>
              <a:rPr lang="en-US" dirty="0"/>
              <a:t>A serve must be underarm and below the player waist.</a:t>
            </a:r>
          </a:p>
          <a:p>
            <a:r>
              <a:rPr lang="en-US" dirty="0"/>
              <a:t>The game only stop of 2 rest periods, one after the game for 90 seconds, and the again after the seconds games for 5 minutes</a:t>
            </a:r>
            <a:endParaRPr lang="en-US" dirty="0"/>
          </a:p>
        </p:txBody>
      </p:sp>
      <p:sp>
        <p:nvSpPr>
          <p:cNvPr id="3" name="Title 2"/>
          <p:cNvSpPr>
            <a:spLocks noGrp="1"/>
          </p:cNvSpPr>
          <p:nvPr>
            <p:ph type="title"/>
          </p:nvPr>
        </p:nvSpPr>
        <p:spPr/>
        <p:txBody>
          <a:bodyPr/>
          <a:lstStyle/>
          <a:p>
            <a:r>
              <a:rPr lang="en-US" dirty="0" smtClean="0"/>
              <a:t>Regulation </a:t>
            </a:r>
            <a:endParaRPr lang="en-US" dirty="0"/>
          </a:p>
        </p:txBody>
      </p:sp>
    </p:spTree>
    <p:extLst>
      <p:ext uri="{BB962C8B-B14F-4D97-AF65-F5344CB8AC3E}">
        <p14:creationId xmlns:p14="http://schemas.microsoft.com/office/powerpoint/2010/main" val="42478864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sz="3500" dirty="0"/>
              <a:t>EQUIPMENT</a:t>
            </a:r>
          </a:p>
          <a:p>
            <a:pPr lvl="0"/>
            <a:r>
              <a:rPr lang="en-US" dirty="0"/>
              <a:t>Racket</a:t>
            </a:r>
          </a:p>
          <a:p>
            <a:pPr lvl="0"/>
            <a:r>
              <a:rPr lang="en-US" dirty="0"/>
              <a:t>Shuttle</a:t>
            </a:r>
          </a:p>
          <a:p>
            <a:pPr lvl="0"/>
            <a:r>
              <a:rPr lang="en-US" dirty="0"/>
              <a:t>Shoes</a:t>
            </a:r>
          </a:p>
          <a:p>
            <a:pPr lvl="0"/>
            <a:r>
              <a:rPr lang="en-US" dirty="0"/>
              <a:t>Net</a:t>
            </a:r>
          </a:p>
          <a:p>
            <a:pPr lvl="0"/>
            <a:r>
              <a:rPr lang="en-US" dirty="0" smtClean="0"/>
              <a:t>Court</a:t>
            </a:r>
            <a:endParaRPr lang="en-US" dirty="0"/>
          </a:p>
          <a:p>
            <a:r>
              <a:rPr lang="en-US" sz="3000" dirty="0"/>
              <a:t> </a:t>
            </a:r>
            <a:r>
              <a:rPr lang="en-US" sz="3000" dirty="0" smtClean="0"/>
              <a:t>OFFICIALS</a:t>
            </a:r>
            <a:endParaRPr lang="en-US" sz="3000" dirty="0"/>
          </a:p>
          <a:p>
            <a:pPr lvl="0"/>
            <a:r>
              <a:rPr lang="en-US" dirty="0"/>
              <a:t>(One)Umpire</a:t>
            </a:r>
          </a:p>
          <a:p>
            <a:pPr lvl="0"/>
            <a:r>
              <a:rPr lang="en-US" dirty="0"/>
              <a:t>(One)Referee</a:t>
            </a:r>
          </a:p>
          <a:p>
            <a:pPr lvl="0"/>
            <a:r>
              <a:rPr lang="en-US" dirty="0"/>
              <a:t>(One)Service judge</a:t>
            </a:r>
          </a:p>
          <a:p>
            <a:pPr lvl="0"/>
            <a:r>
              <a:rPr lang="en-US" dirty="0"/>
              <a:t>(8/10)Line judge</a:t>
            </a:r>
          </a:p>
          <a:p>
            <a:endParaRPr lang="en-US" dirty="0"/>
          </a:p>
        </p:txBody>
      </p:sp>
      <p:sp>
        <p:nvSpPr>
          <p:cNvPr id="3" name="Title 2"/>
          <p:cNvSpPr>
            <a:spLocks noGrp="1"/>
          </p:cNvSpPr>
          <p:nvPr>
            <p:ph type="title"/>
          </p:nvPr>
        </p:nvSpPr>
        <p:spPr/>
        <p:txBody>
          <a:bodyPr/>
          <a:lstStyle/>
          <a:p>
            <a:r>
              <a:rPr lang="en-US" dirty="0" smtClean="0"/>
              <a:t>Equipment, Officials</a:t>
            </a:r>
            <a:endParaRPr lang="en-US" dirty="0"/>
          </a:p>
        </p:txBody>
      </p:sp>
    </p:spTree>
    <p:extLst>
      <p:ext uri="{BB962C8B-B14F-4D97-AF65-F5344CB8AC3E}">
        <p14:creationId xmlns:p14="http://schemas.microsoft.com/office/powerpoint/2010/main" val="19517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50000"/>
              </a:lnSpc>
              <a:spcBef>
                <a:spcPts val="0"/>
              </a:spcBef>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Inter-Rater or Inter-Observer Reliability: </a:t>
            </a:r>
            <a:r>
              <a:rPr lang="en-US" dirty="0">
                <a:latin typeface="Times New Roman" panose="02020603050405020304" pitchFamily="18" charset="0"/>
                <a:cs typeface="Times New Roman" panose="02020603050405020304" pitchFamily="18" charset="0"/>
              </a:rPr>
              <a:t>used to assess the degree to which different raters/observers give consistent estimates of the same phenomenon.</a:t>
            </a:r>
          </a:p>
          <a:p>
            <a:pPr algn="just">
              <a:lnSpc>
                <a:spcPct val="150000"/>
              </a:lnSpc>
              <a:spcBef>
                <a:spcPts val="0"/>
              </a:spcBef>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Test-Retest Reliability: </a:t>
            </a:r>
            <a:r>
              <a:rPr lang="en-US" dirty="0">
                <a:latin typeface="Times New Roman" panose="02020603050405020304" pitchFamily="18" charset="0"/>
                <a:cs typeface="Times New Roman" panose="02020603050405020304" pitchFamily="18" charset="0"/>
              </a:rPr>
              <a:t>Used to assess the consistency of a measure from one time to another.</a:t>
            </a:r>
          </a:p>
          <a:p>
            <a:pPr marL="0" indent="0" algn="just">
              <a:lnSpc>
                <a:spcPct val="150000"/>
              </a:lnSpc>
              <a:spcBef>
                <a:spcPts val="0"/>
              </a:spcBef>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5" name="Title 1"/>
          <p:cNvSpPr>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dirty="0" smtClean="0"/>
              <a:t>Types of reliability:</a:t>
            </a:r>
            <a:endParaRPr lang="en-US" dirty="0"/>
          </a:p>
        </p:txBody>
      </p:sp>
    </p:spTree>
    <p:extLst>
      <p:ext uri="{BB962C8B-B14F-4D97-AF65-F5344CB8AC3E}">
        <p14:creationId xmlns:p14="http://schemas.microsoft.com/office/powerpoint/2010/main" val="20863248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6000" dirty="0" smtClean="0"/>
              <a:t>Volley ball</a:t>
            </a:r>
            <a:endParaRPr lang="en-US" sz="6000" dirty="0"/>
          </a:p>
        </p:txBody>
      </p:sp>
    </p:spTree>
    <p:extLst>
      <p:ext uri="{BB962C8B-B14F-4D97-AF65-F5344CB8AC3E}">
        <p14:creationId xmlns:p14="http://schemas.microsoft.com/office/powerpoint/2010/main" val="18299705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On </a:t>
            </a:r>
            <a:r>
              <a:rPr lang="en-US" dirty="0"/>
              <a:t>February 9, 1895, in Holyoke, Massachusetts (USA), William G. Morgan, </a:t>
            </a:r>
          </a:p>
          <a:p>
            <a:r>
              <a:rPr lang="en-US" dirty="0"/>
              <a:t>The federation international volleyball (FIVB) was founded in 1947, and the first world championships were held in 1949 for men and 1952 for women. The sport was officially included in the program for the 1964 summer Olympics. </a:t>
            </a:r>
          </a:p>
          <a:p>
            <a:endParaRPr lang="en-US" dirty="0"/>
          </a:p>
        </p:txBody>
      </p:sp>
      <p:sp>
        <p:nvSpPr>
          <p:cNvPr id="3" name="Title 2"/>
          <p:cNvSpPr>
            <a:spLocks noGrp="1"/>
          </p:cNvSpPr>
          <p:nvPr>
            <p:ph type="title"/>
          </p:nvPr>
        </p:nvSpPr>
        <p:spPr/>
        <p:txBody>
          <a:bodyPr/>
          <a:lstStyle/>
          <a:p>
            <a:r>
              <a:rPr lang="en-US" dirty="0" smtClean="0"/>
              <a:t>History </a:t>
            </a:r>
            <a:endParaRPr lang="en-US" dirty="0"/>
          </a:p>
        </p:txBody>
      </p:sp>
    </p:spTree>
    <p:extLst>
      <p:ext uri="{BB962C8B-B14F-4D97-AF65-F5344CB8AC3E}">
        <p14:creationId xmlns:p14="http://schemas.microsoft.com/office/powerpoint/2010/main" val="26000120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533400"/>
            <a:ext cx="7745505" cy="5791199"/>
          </a:xfrm>
        </p:spPr>
        <p:txBody>
          <a:bodyPr/>
          <a:lstStyle/>
          <a:p>
            <a:r>
              <a:rPr lang="en-US" dirty="0"/>
              <a:t>THE GAME:</a:t>
            </a:r>
          </a:p>
          <a:p>
            <a:r>
              <a:rPr lang="en-US" dirty="0"/>
              <a:t>                  It is a game of two teams of six players separated by a net. </a:t>
            </a:r>
          </a:p>
          <a:p>
            <a:endParaRPr lang="en-US" dirty="0" smtClean="0"/>
          </a:p>
          <a:p>
            <a:endParaRPr lang="en-US" dirty="0" smtClean="0"/>
          </a:p>
          <a:p>
            <a:r>
              <a:rPr lang="en-US" dirty="0" smtClean="0"/>
              <a:t>COURT </a:t>
            </a:r>
            <a:r>
              <a:rPr lang="en-US" dirty="0"/>
              <a:t>AND POSITION:</a:t>
            </a:r>
          </a:p>
          <a:p>
            <a:r>
              <a:rPr lang="en-US" dirty="0"/>
              <a:t>                                     The court is divided in 2 equal parts. In one part, there are Serving zone, Defense zone, and Attack zone.</a:t>
            </a:r>
          </a:p>
          <a:p>
            <a:endParaRPr lang="en-US" dirty="0" smtClean="0"/>
          </a:p>
          <a:p>
            <a:r>
              <a:rPr lang="en-US" dirty="0" smtClean="0"/>
              <a:t>POSITION</a:t>
            </a:r>
            <a:r>
              <a:rPr lang="en-US" dirty="0"/>
              <a:t>: the players rotated like, clockwise</a:t>
            </a:r>
            <a:endParaRPr lang="en-US" dirty="0"/>
          </a:p>
        </p:txBody>
      </p:sp>
    </p:spTree>
    <p:extLst>
      <p:ext uri="{BB962C8B-B14F-4D97-AF65-F5344CB8AC3E}">
        <p14:creationId xmlns:p14="http://schemas.microsoft.com/office/powerpoint/2010/main" val="1395651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COURT DIMENSIONS:</a:t>
            </a:r>
          </a:p>
          <a:p>
            <a:pPr marL="0" indent="0">
              <a:buNone/>
            </a:pPr>
            <a:r>
              <a:rPr lang="en-US" dirty="0"/>
              <a:t>                                  Length: 18 meters</a:t>
            </a:r>
          </a:p>
          <a:p>
            <a:pPr marL="0" indent="0">
              <a:buNone/>
            </a:pPr>
            <a:r>
              <a:rPr lang="en-US" dirty="0"/>
              <a:t>                                  Width: 9 meters</a:t>
            </a:r>
          </a:p>
          <a:p>
            <a:r>
              <a:rPr lang="en-US" dirty="0"/>
              <a:t>Net height: Men (2.43) Women’s (2.24) meters.</a:t>
            </a:r>
          </a:p>
          <a:p>
            <a:r>
              <a:rPr lang="en-US" dirty="0"/>
              <a:t>Ball: Circumference (65 to 67 cm)</a:t>
            </a:r>
          </a:p>
          <a:p>
            <a:pPr marL="0" indent="0">
              <a:buNone/>
            </a:pPr>
            <a:r>
              <a:rPr lang="en-US" dirty="0"/>
              <a:t>         Weight: (260 to 280 grams)</a:t>
            </a:r>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257800" y="4648200"/>
            <a:ext cx="3733800" cy="2057400"/>
          </a:xfrm>
          <a:prstGeom prst="rect">
            <a:avLst/>
          </a:prstGeom>
        </p:spPr>
      </p:pic>
    </p:spTree>
    <p:extLst>
      <p:ext uri="{BB962C8B-B14F-4D97-AF65-F5344CB8AC3E}">
        <p14:creationId xmlns:p14="http://schemas.microsoft.com/office/powerpoint/2010/main" val="7428777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There are a lot of rules, but the most important are;</a:t>
            </a:r>
          </a:p>
          <a:p>
            <a:pPr lvl="0"/>
            <a:r>
              <a:rPr lang="en-US" dirty="0"/>
              <a:t>The players can’t touch the net. </a:t>
            </a:r>
          </a:p>
          <a:p>
            <a:pPr lvl="0"/>
            <a:r>
              <a:rPr lang="en-US" dirty="0"/>
              <a:t>A single person can’t touch the ball two times consecutively.</a:t>
            </a:r>
          </a:p>
          <a:p>
            <a:pPr lvl="0"/>
            <a:r>
              <a:rPr lang="en-US" dirty="0"/>
              <a:t>The team is only allowed three touches. </a:t>
            </a:r>
          </a:p>
          <a:p>
            <a:pPr lvl="0"/>
            <a:r>
              <a:rPr lang="en-US" dirty="0"/>
              <a:t>The serve must start outside the court.</a:t>
            </a:r>
          </a:p>
          <a:p>
            <a:pPr lvl="0"/>
            <a:r>
              <a:rPr lang="en-US" dirty="0"/>
              <a:t>Blocking a serve isn’t allowed. </a:t>
            </a:r>
          </a:p>
          <a:p>
            <a:pPr lvl="0"/>
            <a:r>
              <a:rPr lang="en-US" dirty="0"/>
              <a:t>The result of a violation is a point for the opponent.</a:t>
            </a:r>
          </a:p>
          <a:p>
            <a:pPr lvl="0"/>
            <a:r>
              <a:rPr lang="en-US" dirty="0"/>
              <a:t>Serving out of order.</a:t>
            </a:r>
          </a:p>
          <a:p>
            <a:r>
              <a:rPr lang="en-US" dirty="0"/>
              <a:t>Failure to serve the ball over the net successfully</a:t>
            </a:r>
            <a:endParaRPr lang="en-US" dirty="0"/>
          </a:p>
        </p:txBody>
      </p:sp>
      <p:sp>
        <p:nvSpPr>
          <p:cNvPr id="3" name="Title 2"/>
          <p:cNvSpPr>
            <a:spLocks noGrp="1"/>
          </p:cNvSpPr>
          <p:nvPr>
            <p:ph type="title"/>
          </p:nvPr>
        </p:nvSpPr>
        <p:spPr/>
        <p:txBody>
          <a:bodyPr/>
          <a:lstStyle/>
          <a:p>
            <a:r>
              <a:rPr lang="en-US" dirty="0" smtClean="0"/>
              <a:t>Rules in volley ball</a:t>
            </a:r>
            <a:endParaRPr lang="en-US" dirty="0"/>
          </a:p>
        </p:txBody>
      </p:sp>
    </p:spTree>
    <p:extLst>
      <p:ext uri="{BB962C8B-B14F-4D97-AF65-F5344CB8AC3E}">
        <p14:creationId xmlns:p14="http://schemas.microsoft.com/office/powerpoint/2010/main" val="3845794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A few of the most common faults include:</a:t>
            </a:r>
          </a:p>
          <a:p>
            <a:pPr lvl="0"/>
            <a:r>
              <a:rPr lang="en-US" dirty="0"/>
              <a:t>Causing the ball to touch the ground or floor outside the opponent’s court or without first passing over the net.</a:t>
            </a:r>
          </a:p>
          <a:p>
            <a:pPr lvl="0"/>
            <a:r>
              <a:rPr lang="en-US" dirty="0"/>
              <a:t>Catching and throwing the ball.</a:t>
            </a:r>
          </a:p>
          <a:p>
            <a:pPr lvl="0"/>
            <a:r>
              <a:rPr lang="en-US" dirty="0"/>
              <a:t>Double hit; two consecutive contacts with the ball made by </a:t>
            </a:r>
            <a:r>
              <a:rPr lang="en-US" dirty="0" err="1" smtClean="0"/>
              <a:t>the</a:t>
            </a:r>
            <a:r>
              <a:rPr lang="en-US" dirty="0" err="1"/>
              <a:t>Four</a:t>
            </a:r>
            <a:r>
              <a:rPr lang="en-US" dirty="0"/>
              <a:t> consecutive contacts with the ball made by the same team;</a:t>
            </a:r>
          </a:p>
          <a:p>
            <a:pPr lvl="0"/>
            <a:r>
              <a:rPr lang="en-US" dirty="0"/>
              <a:t>Net foul; touching the net during play.</a:t>
            </a:r>
          </a:p>
          <a:p>
            <a:r>
              <a:rPr lang="en-US" dirty="0"/>
              <a:t>Foot foul: the foot crosses over the boundary line when serving</a:t>
            </a:r>
            <a:r>
              <a:rPr lang="en-US" dirty="0" smtClean="0"/>
              <a:t> </a:t>
            </a:r>
            <a:r>
              <a:rPr lang="en-US" dirty="0"/>
              <a:t>same player</a:t>
            </a:r>
            <a:endParaRPr lang="en-US" dirty="0"/>
          </a:p>
        </p:txBody>
      </p:sp>
      <p:sp>
        <p:nvSpPr>
          <p:cNvPr id="3" name="Title 2"/>
          <p:cNvSpPr>
            <a:spLocks noGrp="1"/>
          </p:cNvSpPr>
          <p:nvPr>
            <p:ph type="title"/>
          </p:nvPr>
        </p:nvSpPr>
        <p:spPr/>
        <p:txBody>
          <a:bodyPr/>
          <a:lstStyle/>
          <a:p>
            <a:r>
              <a:rPr lang="en-US" dirty="0" smtClean="0"/>
              <a:t>Faults </a:t>
            </a:r>
            <a:endParaRPr lang="en-US" dirty="0"/>
          </a:p>
        </p:txBody>
      </p:sp>
    </p:spTree>
    <p:extLst>
      <p:ext uri="{BB962C8B-B14F-4D97-AF65-F5344CB8AC3E}">
        <p14:creationId xmlns:p14="http://schemas.microsoft.com/office/powerpoint/2010/main" val="42422370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lvl="0"/>
            <a:r>
              <a:rPr lang="en-US" dirty="0"/>
              <a:t>Scorers</a:t>
            </a:r>
          </a:p>
          <a:p>
            <a:pPr lvl="0"/>
            <a:r>
              <a:rPr lang="en-US" dirty="0"/>
              <a:t>Line judges</a:t>
            </a:r>
          </a:p>
          <a:p>
            <a:pPr lvl="0"/>
            <a:r>
              <a:rPr lang="en-US" dirty="0"/>
              <a:t>First referee</a:t>
            </a:r>
          </a:p>
          <a:p>
            <a:pPr lvl="0"/>
            <a:r>
              <a:rPr lang="en-US" dirty="0"/>
              <a:t>Second </a:t>
            </a:r>
            <a:r>
              <a:rPr lang="en-US" dirty="0" smtClean="0"/>
              <a:t>referee</a:t>
            </a:r>
            <a:endParaRPr lang="en-US" dirty="0"/>
          </a:p>
        </p:txBody>
      </p:sp>
      <p:sp>
        <p:nvSpPr>
          <p:cNvPr id="3" name="Title 2"/>
          <p:cNvSpPr>
            <a:spLocks noGrp="1"/>
          </p:cNvSpPr>
          <p:nvPr>
            <p:ph type="title"/>
          </p:nvPr>
        </p:nvSpPr>
        <p:spPr/>
        <p:txBody>
          <a:bodyPr/>
          <a:lstStyle/>
          <a:p>
            <a:r>
              <a:rPr lang="en-US" dirty="0" smtClean="0"/>
              <a:t>Officials </a:t>
            </a:r>
            <a:endParaRPr lang="en-US" dirty="0"/>
          </a:p>
        </p:txBody>
      </p:sp>
    </p:spTree>
    <p:extLst>
      <p:ext uri="{BB962C8B-B14F-4D97-AF65-F5344CB8AC3E}">
        <p14:creationId xmlns:p14="http://schemas.microsoft.com/office/powerpoint/2010/main" val="41304554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Tennis </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828800" y="2667000"/>
            <a:ext cx="5743575" cy="3276600"/>
          </a:xfrm>
          <a:prstGeom prst="rect">
            <a:avLst/>
          </a:prstGeom>
        </p:spPr>
      </p:pic>
    </p:spTree>
    <p:extLst>
      <p:ext uri="{BB962C8B-B14F-4D97-AF65-F5344CB8AC3E}">
        <p14:creationId xmlns:p14="http://schemas.microsoft.com/office/powerpoint/2010/main" val="5388247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Tennis is a racket sports that can be played individually against a single opponent (singles) or between two teams of two players each (doubles).</a:t>
            </a:r>
          </a:p>
          <a:p>
            <a:r>
              <a:rPr lang="en-US" dirty="0"/>
              <a:t>Each player uses a tennis racket that is strung with cord to strike a hollow rubber ball covered with felt over or around a net and into the opponent’s court</a:t>
            </a:r>
            <a:endParaRPr lang="en-US" dirty="0"/>
          </a:p>
        </p:txBody>
      </p:sp>
      <p:sp>
        <p:nvSpPr>
          <p:cNvPr id="3" name="Title 2"/>
          <p:cNvSpPr>
            <a:spLocks noGrp="1"/>
          </p:cNvSpPr>
          <p:nvPr>
            <p:ph type="title"/>
          </p:nvPr>
        </p:nvSpPr>
        <p:spPr/>
        <p:txBody>
          <a:bodyPr/>
          <a:lstStyle/>
          <a:p>
            <a:r>
              <a:rPr lang="en-US" dirty="0" smtClean="0"/>
              <a:t>History </a:t>
            </a:r>
            <a:endParaRPr lang="en-US" dirty="0"/>
          </a:p>
        </p:txBody>
      </p:sp>
    </p:spTree>
    <p:extLst>
      <p:ext uri="{BB962C8B-B14F-4D97-AF65-F5344CB8AC3E}">
        <p14:creationId xmlns:p14="http://schemas.microsoft.com/office/powerpoint/2010/main" val="2297947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In traditional tennis, it takes 4 points to win a game, 6 games to win a set and 2 sets to win a match. </a:t>
            </a:r>
          </a:p>
          <a:p>
            <a:r>
              <a:rPr lang="en-US" dirty="0"/>
              <a:t>The first player to win a point has a score of 15(or one); the other player who has no points has a score of love (or zero). The server’s score is always said first. So 15-love means the server’s score is 15 and the receiver’s is 0. </a:t>
            </a:r>
          </a:p>
          <a:p>
            <a:r>
              <a:rPr lang="en-US" dirty="0"/>
              <a:t>If the server wins the next point, the score is 30-love. If the server wins the third and fourth points, the score is 40-love and, finally, Game.</a:t>
            </a:r>
          </a:p>
          <a:p>
            <a:r>
              <a:rPr lang="en-US" dirty="0"/>
              <a:t>If the receiver wins any of those points, the scoring changes. For example, it may go </a:t>
            </a:r>
            <a:r>
              <a:rPr lang="en-US" dirty="0" smtClean="0"/>
              <a:t>love-15 </a:t>
            </a:r>
            <a:r>
              <a:rPr lang="en-US" dirty="0"/>
              <a:t>(no points for the server, 15 for the receiver).  Or 15-all (15 for the server, 15 for the receiver), 15-30, 15-40, Game this time with the receiver winning the game</a:t>
            </a:r>
            <a:r>
              <a:rPr lang="en-US" dirty="0" smtClean="0"/>
              <a:t>.</a:t>
            </a:r>
            <a:endParaRPr lang="en-US" dirty="0"/>
          </a:p>
        </p:txBody>
      </p:sp>
    </p:spTree>
    <p:extLst>
      <p:ext uri="{BB962C8B-B14F-4D97-AF65-F5344CB8AC3E}">
        <p14:creationId xmlns:p14="http://schemas.microsoft.com/office/powerpoint/2010/main" val="255192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50000"/>
              </a:lnSpc>
              <a:spcBef>
                <a:spcPts val="0"/>
              </a:spcBef>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Parallel-Forms Reliability: </a:t>
            </a:r>
            <a:r>
              <a:rPr lang="en-US" dirty="0" smtClean="0">
                <a:latin typeface="Times New Roman" panose="02020603050405020304" pitchFamily="18" charset="0"/>
                <a:cs typeface="Times New Roman" panose="02020603050405020304" pitchFamily="18" charset="0"/>
              </a:rPr>
              <a:t>used to assess the consistency of the result of two tests constructed in the same way form the same content domain.</a:t>
            </a:r>
          </a:p>
          <a:p>
            <a:pPr algn="just">
              <a:lnSpc>
                <a:spcPct val="150000"/>
              </a:lnSpc>
              <a:spcBef>
                <a:spcPts val="0"/>
              </a:spcBef>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Internal Consistency Reliability:</a:t>
            </a:r>
            <a:r>
              <a:rPr lang="en-US" dirty="0" smtClean="0">
                <a:latin typeface="Times New Roman" panose="02020603050405020304" pitchFamily="18" charset="0"/>
                <a:cs typeface="Times New Roman" panose="02020603050405020304" pitchFamily="18" charset="0"/>
              </a:rPr>
              <a:t> Used to assess the consistency of results across items within a test.</a:t>
            </a:r>
          </a:p>
          <a:p>
            <a:pPr marL="0" indent="0" algn="just">
              <a:lnSpc>
                <a:spcPct val="150000"/>
              </a:lnSpc>
              <a:spcBef>
                <a:spcPts val="0"/>
              </a:spcBef>
              <a:buNone/>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266320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a:t>Ace: a ball that is served so well the opponent cannot touch it with his or her racket</a:t>
            </a:r>
          </a:p>
          <a:p>
            <a:pPr lvl="0"/>
            <a:r>
              <a:rPr lang="en-US" dirty="0"/>
              <a:t>Backhand: the stroke used to return balls hit to the left </a:t>
            </a:r>
            <a:r>
              <a:rPr lang="en-US" dirty="0" smtClean="0"/>
              <a:t>side of a left hand player</a:t>
            </a:r>
          </a:p>
          <a:p>
            <a:pPr lvl="0"/>
            <a:r>
              <a:rPr lang="en-US" dirty="0" smtClean="0"/>
              <a:t>Baseline</a:t>
            </a:r>
            <a:r>
              <a:rPr lang="en-US" dirty="0"/>
              <a:t>: the court’s back line that runs parallel to the net and perpendicular to the sidelines. </a:t>
            </a:r>
          </a:p>
          <a:p>
            <a:pPr lvl="0"/>
            <a:r>
              <a:rPr lang="en-US" dirty="0"/>
              <a:t>Deuce: a score of 40-all or 40-40. (This means the score is tied and each side has won at least three points). </a:t>
            </a:r>
          </a:p>
          <a:p>
            <a:pPr lvl="0"/>
            <a:r>
              <a:rPr lang="en-US" dirty="0"/>
              <a:t>Drop shot: a softly hit ball with lots of backspin that lands near the net after crossing it. </a:t>
            </a:r>
          </a:p>
          <a:p>
            <a:pPr lvl="0"/>
            <a:r>
              <a:rPr lang="en-US" dirty="0"/>
              <a:t>Fault: a served ball that does not land in the proper court.</a:t>
            </a:r>
          </a:p>
          <a:p>
            <a:pPr marL="0" indent="0">
              <a:buNone/>
            </a:pPr>
            <a:endParaRPr lang="en-US" dirty="0"/>
          </a:p>
        </p:txBody>
      </p:sp>
      <p:sp>
        <p:nvSpPr>
          <p:cNvPr id="3" name="Title 2"/>
          <p:cNvSpPr>
            <a:spLocks noGrp="1"/>
          </p:cNvSpPr>
          <p:nvPr>
            <p:ph type="title"/>
          </p:nvPr>
        </p:nvSpPr>
        <p:spPr/>
        <p:txBody>
          <a:bodyPr/>
          <a:lstStyle/>
          <a:p>
            <a:r>
              <a:rPr lang="en-US" dirty="0" smtClean="0"/>
              <a:t>Glossary of tennis terms</a:t>
            </a:r>
            <a:endParaRPr lang="en-US" dirty="0"/>
          </a:p>
        </p:txBody>
      </p:sp>
    </p:spTree>
    <p:extLst>
      <p:ext uri="{BB962C8B-B14F-4D97-AF65-F5344CB8AC3E}">
        <p14:creationId xmlns:p14="http://schemas.microsoft.com/office/powerpoint/2010/main" val="11362476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a:t>Deuce: a score of 40-all or 40-40. (This means the score is tied and each side has won at least three points). </a:t>
            </a:r>
          </a:p>
          <a:p>
            <a:pPr lvl="0"/>
            <a:r>
              <a:rPr lang="en-US" dirty="0"/>
              <a:t>Drop shot: a softly hit ball with lots of backspin that lands near the net after crossing it. </a:t>
            </a:r>
          </a:p>
          <a:p>
            <a:pPr lvl="0"/>
            <a:r>
              <a:rPr lang="en-US" dirty="0"/>
              <a:t>Fault: a served ball that does not land in the proper court.</a:t>
            </a:r>
          </a:p>
          <a:p>
            <a:r>
              <a:rPr lang="en-US" dirty="0"/>
              <a:t>Foot fault: a fault called against the server for stepping on the baseline or into the court with either foot during delivery of the serve</a:t>
            </a:r>
            <a:endParaRPr lang="en-US" dirty="0"/>
          </a:p>
        </p:txBody>
      </p:sp>
    </p:spTree>
    <p:extLst>
      <p:ext uri="{BB962C8B-B14F-4D97-AF65-F5344CB8AC3E}">
        <p14:creationId xmlns:p14="http://schemas.microsoft.com/office/powerpoint/2010/main" val="11268009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lvl="0"/>
            <a:r>
              <a:rPr lang="en-US" dirty="0"/>
              <a:t>Ground stroke: a stroke made after the ball has bounced, either a forehand or backhand.</a:t>
            </a:r>
          </a:p>
          <a:p>
            <a:pPr lvl="0"/>
            <a:r>
              <a:rPr lang="en-US" dirty="0"/>
              <a:t>Let: a point played over because of interference also, a serve that hits the top of the net but is otherwise good, in which case the serve is taken again.</a:t>
            </a:r>
          </a:p>
          <a:p>
            <a:pPr lvl="0"/>
            <a:r>
              <a:rPr lang="en-US" dirty="0"/>
              <a:t>Out: a ball landing outside the boundary lines of the court. </a:t>
            </a:r>
          </a:p>
          <a:p>
            <a:pPr lvl="0"/>
            <a:r>
              <a:rPr lang="en-US" dirty="0"/>
              <a:t>Rally: a series of good hits made successfully by players. Also, the practice procedure in which players hit the ball back and forth to each other.</a:t>
            </a:r>
          </a:p>
          <a:p>
            <a:pPr lvl="0"/>
            <a:r>
              <a:rPr lang="en-US" dirty="0"/>
              <a:t>Smash: a hard overhead shot.</a:t>
            </a:r>
          </a:p>
          <a:p>
            <a:r>
              <a:rPr lang="en-US" dirty="0"/>
              <a:t>Volley: during play, a stroke made by hitting the ball before it has touched the ground</a:t>
            </a:r>
            <a:endParaRPr lang="en-US" dirty="0"/>
          </a:p>
        </p:txBody>
      </p:sp>
    </p:spTree>
    <p:extLst>
      <p:ext uri="{BB962C8B-B14F-4D97-AF65-F5344CB8AC3E}">
        <p14:creationId xmlns:p14="http://schemas.microsoft.com/office/powerpoint/2010/main" val="19412273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pic of thank you with black backgrou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267" y="381000"/>
            <a:ext cx="8602133"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6278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250</TotalTime>
  <Words>4835</Words>
  <Application>Microsoft Office PowerPoint</Application>
  <PresentationFormat>On-screen Show (4:3)</PresentationFormat>
  <Paragraphs>401</Paragraphs>
  <Slides>93</Slides>
  <Notes>0</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Hardcover</vt:lpstr>
      <vt:lpstr>TEST, MEASURMENT $ EVALUATION IN PHYSICAL EDUCATION </vt:lpstr>
      <vt:lpstr>Content </vt:lpstr>
      <vt:lpstr>PowerPoint Presentation</vt:lpstr>
      <vt:lpstr>1.Criteria for selecting appropriate test</vt:lpstr>
      <vt:lpstr>Validity:</vt:lpstr>
      <vt:lpstr>Types of validity</vt:lpstr>
      <vt:lpstr>Reliability:</vt:lpstr>
      <vt:lpstr>Types of reliability:</vt:lpstr>
      <vt:lpstr>PowerPoint Presentation</vt:lpstr>
      <vt:lpstr>2- Pre test responsibilities:</vt:lpstr>
      <vt:lpstr>Procedure of pre-test evaluation:</vt:lpstr>
      <vt:lpstr>Prepare equipment's:</vt:lpstr>
      <vt:lpstr>Prepare athletes:</vt:lpstr>
      <vt:lpstr>Importance of pre- sports evaluation:</vt:lpstr>
      <vt:lpstr>3-Duties &amp; responsibilities during test:</vt:lpstr>
      <vt:lpstr>PowerPoint Presentation</vt:lpstr>
      <vt:lpstr>4.Post test evaluation:</vt:lpstr>
      <vt:lpstr>Functions of post-test evaluation:</vt:lpstr>
      <vt:lpstr>After the test –it is an inappropriate &amp; unethical to:</vt:lpstr>
      <vt:lpstr>PowerPoint Presentation</vt:lpstr>
      <vt:lpstr>Definition of standard deviation?</vt:lpstr>
      <vt:lpstr>Basic statistics </vt:lpstr>
      <vt:lpstr>What does standard deviation tells you ?</vt:lpstr>
      <vt:lpstr>Standard deviation </vt:lpstr>
      <vt:lpstr>Normal probability curve  </vt:lpstr>
      <vt:lpstr>Properties of normal probability curve? </vt:lpstr>
      <vt:lpstr>What is the normal curve in psychology?</vt:lpstr>
      <vt:lpstr>In statistics it is important because:</vt:lpstr>
      <vt:lpstr>Standard Scores ( Z. scores T. scores )</vt:lpstr>
      <vt:lpstr>Types of Standardized Test Scores</vt:lpstr>
      <vt:lpstr>PowerPoint Presentation</vt:lpstr>
      <vt:lpstr>INTRODUCTION</vt:lpstr>
      <vt:lpstr>PowerPoint Presentation</vt:lpstr>
      <vt:lpstr>Physical fitness</vt:lpstr>
      <vt:lpstr>PowerPoint Presentation</vt:lpstr>
      <vt:lpstr>PowerPoint Presentation</vt:lpstr>
      <vt:lpstr>Components of physical fitness:</vt:lpstr>
      <vt:lpstr>Cardiovascular  Endurance</vt:lpstr>
      <vt:lpstr> Muscular Strength</vt:lpstr>
      <vt:lpstr> Muscular Endurance</vt:lpstr>
      <vt:lpstr>Flexibility</vt:lpstr>
      <vt:lpstr>Body Composition</vt:lpstr>
      <vt:lpstr>PHYSICAL FITNESS INDEX: </vt:lpstr>
      <vt:lpstr>Objectives of Physical Fitness Index: </vt:lpstr>
      <vt:lpstr>Physical Fitness Index: </vt:lpstr>
      <vt:lpstr>Procedure: </vt:lpstr>
      <vt:lpstr>PowerPoint Presentation</vt:lpstr>
      <vt:lpstr>Motor Fitness</vt:lpstr>
      <vt:lpstr>Components of fitness related to motor skills</vt:lpstr>
      <vt:lpstr>Agility</vt:lpstr>
      <vt:lpstr>Balance</vt:lpstr>
      <vt:lpstr>Coordination</vt:lpstr>
      <vt:lpstr>Speed</vt:lpstr>
      <vt:lpstr>Power</vt:lpstr>
      <vt:lpstr>Reaction Time</vt:lpstr>
      <vt:lpstr>PowerPoint Presentation</vt:lpstr>
      <vt:lpstr>PowerPoint Presentation</vt:lpstr>
      <vt:lpstr>What is the example of cardiovascular fitness</vt:lpstr>
      <vt:lpstr>Why cardiovascular fitness is important</vt:lpstr>
      <vt:lpstr>PowerPoint Presentation</vt:lpstr>
      <vt:lpstr>PowerPoint Presentation</vt:lpstr>
      <vt:lpstr>PowerPoint Presentation</vt:lpstr>
      <vt:lpstr>PowerPoint Presentation</vt:lpstr>
      <vt:lpstr>PowerPoint Presentation</vt:lpstr>
      <vt:lpstr>Construction of Rating Scales</vt:lpstr>
      <vt:lpstr>1. Should a “Not sure” answer be included?</vt:lpstr>
      <vt:lpstr>2. Should  I use words or numbers?</vt:lpstr>
      <vt:lpstr>Cont.…</vt:lpstr>
      <vt:lpstr>Rules for the Use of Rating Scale </vt:lpstr>
      <vt:lpstr>Uses of Rating Scale</vt:lpstr>
      <vt:lpstr>Product Evaluation:</vt:lpstr>
      <vt:lpstr>Evaluating personal-social development:</vt:lpstr>
      <vt:lpstr>PowerPoint Presentation</vt:lpstr>
      <vt:lpstr>Badminton </vt:lpstr>
      <vt:lpstr>Introduction</vt:lpstr>
      <vt:lpstr>History of badminton</vt:lpstr>
      <vt:lpstr>Basics Rules</vt:lpstr>
      <vt:lpstr>Regulation </vt:lpstr>
      <vt:lpstr>Equipment, Officials</vt:lpstr>
      <vt:lpstr>PowerPoint Presentation</vt:lpstr>
      <vt:lpstr>History </vt:lpstr>
      <vt:lpstr>PowerPoint Presentation</vt:lpstr>
      <vt:lpstr>PowerPoint Presentation</vt:lpstr>
      <vt:lpstr>Rules in volley ball</vt:lpstr>
      <vt:lpstr>Faults </vt:lpstr>
      <vt:lpstr>Officials </vt:lpstr>
      <vt:lpstr>Tennis </vt:lpstr>
      <vt:lpstr>History </vt:lpstr>
      <vt:lpstr>PowerPoint Presentation</vt:lpstr>
      <vt:lpstr>Glossary of tennis terms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MIAN FAWAD</dc:creator>
  <cp:lastModifiedBy>MIAN FAWAD</cp:lastModifiedBy>
  <cp:revision>22</cp:revision>
  <dcterms:created xsi:type="dcterms:W3CDTF">2020-03-21T15:55:36Z</dcterms:created>
  <dcterms:modified xsi:type="dcterms:W3CDTF">2020-03-21T20:45:10Z</dcterms:modified>
</cp:coreProperties>
</file>